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1" r:id="rId5"/>
    <p:sldId id="263" r:id="rId6"/>
    <p:sldId id="265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4" r:id="rId22"/>
    <p:sldId id="287" r:id="rId23"/>
    <p:sldId id="300" r:id="rId24"/>
    <p:sldId id="301" r:id="rId25"/>
    <p:sldId id="302" r:id="rId26"/>
    <p:sldId id="335" r:id="rId27"/>
    <p:sldId id="303" r:id="rId28"/>
    <p:sldId id="316" r:id="rId29"/>
    <p:sldId id="317" r:id="rId30"/>
    <p:sldId id="318" r:id="rId31"/>
    <p:sldId id="341" r:id="rId32"/>
    <p:sldId id="342" r:id="rId33"/>
    <p:sldId id="343" r:id="rId34"/>
    <p:sldId id="344" r:id="rId35"/>
    <p:sldId id="347" r:id="rId36"/>
    <p:sldId id="348" r:id="rId37"/>
    <p:sldId id="349" r:id="rId38"/>
    <p:sldId id="304" r:id="rId39"/>
    <p:sldId id="350" r:id="rId40"/>
    <p:sldId id="351" r:id="rId41"/>
    <p:sldId id="356" r:id="rId42"/>
    <p:sldId id="305" r:id="rId43"/>
    <p:sldId id="339" r:id="rId44"/>
    <p:sldId id="340" r:id="rId45"/>
    <p:sldId id="357" r:id="rId46"/>
    <p:sldId id="358" r:id="rId47"/>
    <p:sldId id="359" r:id="rId48"/>
    <p:sldId id="360" r:id="rId49"/>
    <p:sldId id="361" r:id="rId50"/>
    <p:sldId id="362" r:id="rId51"/>
    <p:sldId id="365" r:id="rId52"/>
    <p:sldId id="366" r:id="rId53"/>
    <p:sldId id="338" r:id="rId54"/>
    <p:sldId id="319" r:id="rId55"/>
    <p:sldId id="320" r:id="rId56"/>
    <p:sldId id="333" r:id="rId57"/>
    <p:sldId id="336" r:id="rId58"/>
    <p:sldId id="325" r:id="rId59"/>
    <p:sldId id="326" r:id="rId60"/>
    <p:sldId id="327" r:id="rId61"/>
    <p:sldId id="328" r:id="rId62"/>
    <p:sldId id="329" r:id="rId63"/>
    <p:sldId id="334" r:id="rId64"/>
    <p:sldId id="352" r:id="rId65"/>
    <p:sldId id="353" r:id="rId66"/>
    <p:sldId id="354" r:id="rId67"/>
    <p:sldId id="367" r:id="rId68"/>
    <p:sldId id="355" r:id="rId69"/>
    <p:sldId id="308" r:id="rId70"/>
    <p:sldId id="309" r:id="rId71"/>
    <p:sldId id="363" r:id="rId72"/>
    <p:sldId id="337" r:id="rId73"/>
    <p:sldId id="310" r:id="rId74"/>
    <p:sldId id="364" r:id="rId75"/>
    <p:sldId id="311" r:id="rId76"/>
    <p:sldId id="31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EF485-F566-4D2D-ACDF-09D1852C2B08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6D10F-C407-4CE5-A44D-FAF88158E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CALCAREA CARBONICA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Dr. C.R. KRISHNA KUMARI AMMA</a:t>
            </a:r>
          </a:p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HOD &amp; PROF</a:t>
            </a:r>
          </a:p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Dept Of Materia Medica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3186" name="Picture 2" descr="http://www.laltramedicina.it/foto_articoli/oys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49"/>
            <a:ext cx="3333750" cy="2000251"/>
          </a:xfrm>
          <a:prstGeom prst="rect">
            <a:avLst/>
          </a:prstGeom>
          <a:noFill/>
        </p:spPr>
      </p:pic>
      <p:sp>
        <p:nvSpPr>
          <p:cNvPr id="93188" name="AutoShape 4" descr="https://homeopathyforfirstaid.files.wordpress.com/2012/06/calc-car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AutoShape 6" descr="https://homeopathyforfirstaid.files.wordpress.com/2012/06/calc-car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AutoShape 8" descr="https://homeopathyforfirstaid.files.wordpress.com/2012/06/calc-car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G:\Calcarea Presentation\New folder\bone1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2286000" cy="2444548"/>
          </a:xfrm>
          <a:prstGeom prst="rect">
            <a:avLst/>
          </a:prstGeom>
          <a:noFill/>
        </p:spPr>
      </p:pic>
      <p:pic>
        <p:nvPicPr>
          <p:cNvPr id="11" name="Picture 3" descr="G:\Calcarea Presentation\New folder\purity-of-mi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70871" cy="2667000"/>
          </a:xfrm>
          <a:prstGeom prst="rect">
            <a:avLst/>
          </a:prstGeom>
          <a:noFill/>
        </p:spPr>
      </p:pic>
      <p:pic>
        <p:nvPicPr>
          <p:cNvPr id="12" name="Picture 4" descr="G:\Calcarea Presentation\New folder\green-vegi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All three have a very wide range and deep action. </a:t>
            </a:r>
          </a:p>
          <a:p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have many symptoms in common, but Calc. is somewhat sharply distinguished from Sulphur in that </a:t>
            </a:r>
            <a:r>
              <a:rPr lang="en-US" b="1" dirty="0"/>
              <a:t>it is a chilly remedy</a:t>
            </a:r>
            <a:r>
              <a:rPr lang="en-US" dirty="0"/>
              <a:t>, the patient seeking warmth, whilst the Sulphur patient is </a:t>
            </a:r>
            <a:r>
              <a:rPr lang="en-US" dirty="0" err="1"/>
              <a:t>agg</a:t>
            </a:r>
            <a:r>
              <a:rPr lang="en-US" dirty="0"/>
              <a:t>. by heat, and &gt;&gt; by cold. </a:t>
            </a:r>
          </a:p>
          <a:p>
            <a:endParaRPr lang="en-US" dirty="0"/>
          </a:p>
          <a:p>
            <a:r>
              <a:rPr lang="en-US" b="1" dirty="0" smtClean="0"/>
              <a:t>Calc</a:t>
            </a:r>
            <a:r>
              <a:rPr lang="en-US" b="1" dirty="0"/>
              <a:t>. has cold, clammy feet, "as if there were damp stockings on</a:t>
            </a:r>
            <a:r>
              <a:rPr lang="en-US" dirty="0"/>
              <a:t>"; Sulphur has characteristically hot, sweaty feet.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"</a:t>
            </a:r>
            <a:r>
              <a:rPr lang="en-US" b="1" dirty="0"/>
              <a:t>sinking sensation</a:t>
            </a:r>
            <a:r>
              <a:rPr lang="en-US" dirty="0"/>
              <a:t>" common to all three is most marked with Sulphur at 11 a.m. , with </a:t>
            </a:r>
            <a:r>
              <a:rPr lang="en-US" dirty="0" err="1"/>
              <a:t>Lycopod</a:t>
            </a:r>
            <a:r>
              <a:rPr lang="en-US" dirty="0"/>
              <a:t>. at 4 p.m. , with </a:t>
            </a:r>
            <a:r>
              <a:rPr lang="en-US" dirty="0" err="1"/>
              <a:t>Calcarea</a:t>
            </a:r>
            <a:r>
              <a:rPr lang="en-US" dirty="0"/>
              <a:t> at any time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Milk </a:t>
            </a:r>
            <a:r>
              <a:rPr lang="en-US" b="1" dirty="0"/>
              <a:t>and milk products are main source of calcium. Fish, vegetable, fruits, cereals (</a:t>
            </a:r>
            <a:r>
              <a:rPr lang="en-US" b="1" dirty="0" err="1"/>
              <a:t>ragi</a:t>
            </a:r>
            <a:r>
              <a:rPr lang="en-US" b="1" dirty="0"/>
              <a:t> rich in calcium) and drinking water are other sources. </a:t>
            </a:r>
          </a:p>
          <a:p>
            <a:r>
              <a:rPr lang="en-US" dirty="0" smtClean="0"/>
              <a:t>(</a:t>
            </a:r>
            <a:r>
              <a:rPr lang="en-US" dirty="0"/>
              <a:t>Green leafy vegetables are the cheapest natural source of calcium but the bio availability of calcium is poor. </a:t>
            </a:r>
            <a:endParaRPr lang="en-US" dirty="0" smtClean="0"/>
          </a:p>
          <a:p>
            <a:r>
              <a:rPr lang="en-US" dirty="0" smtClean="0"/>
              <a:t>Presence </a:t>
            </a:r>
            <a:r>
              <a:rPr lang="en-US" dirty="0"/>
              <a:t>of oxalic acid, which forms an insoluble substance with calcium, namely calcium oxalate, which make the complete absorption of impossible. </a:t>
            </a:r>
          </a:p>
          <a:p>
            <a:r>
              <a:rPr lang="en-US" dirty="0" smtClean="0"/>
              <a:t>Availability </a:t>
            </a:r>
            <a:r>
              <a:rPr lang="en-US" dirty="0"/>
              <a:t>of calcium from a good source like milk is adversely affected by the simultaneous consumption of green leafy vegetable) </a:t>
            </a:r>
          </a:p>
          <a:p>
            <a:r>
              <a:rPr lang="en-US" dirty="0" smtClean="0"/>
              <a:t>Recommended </a:t>
            </a:r>
            <a:r>
              <a:rPr lang="en-US" dirty="0"/>
              <a:t>in take of calcium (adult) – 400 –500 mg / day. </a:t>
            </a:r>
          </a:p>
        </p:txBody>
      </p:sp>
      <p:pic>
        <p:nvPicPr>
          <p:cNvPr id="4" name="Picture 3" descr="G:\Calcarea Presentation\New folder\purity-of-mi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3129" y="0"/>
            <a:ext cx="1670871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CLARKE SAYS,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"</a:t>
            </a:r>
            <a:r>
              <a:rPr lang="en-US" dirty="0" err="1"/>
              <a:t>Calcarea</a:t>
            </a:r>
            <a:r>
              <a:rPr lang="en-US" dirty="0"/>
              <a:t> is one of the greatest monuments to Dr. Hahnemann's genius.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triad of remedies, viz., Sulphur, </a:t>
            </a:r>
            <a:r>
              <a:rPr lang="en-US" dirty="0" err="1"/>
              <a:t>Calcarea</a:t>
            </a:r>
            <a:r>
              <a:rPr lang="en-US" dirty="0"/>
              <a:t> and </a:t>
            </a:r>
            <a:r>
              <a:rPr lang="en-US" dirty="0" err="1"/>
              <a:t>Lycopodium</a:t>
            </a:r>
            <a:r>
              <a:rPr lang="en-US" dirty="0"/>
              <a:t> can be called Hahnemann's </a:t>
            </a:r>
            <a:r>
              <a:rPr lang="en-US" dirty="0" err="1"/>
              <a:t>magnificient</a:t>
            </a:r>
            <a:r>
              <a:rPr lang="en-US" dirty="0"/>
              <a:t> gifts to humanity. </a:t>
            </a:r>
            <a:endParaRPr lang="en-US" dirty="0" smtClean="0"/>
          </a:p>
          <a:p>
            <a:r>
              <a:rPr lang="en-US" dirty="0" smtClean="0"/>
              <a:t>The  excellent </a:t>
            </a:r>
            <a:r>
              <a:rPr lang="en-US" dirty="0"/>
              <a:t>remedies - </a:t>
            </a:r>
            <a:r>
              <a:rPr lang="en-US" i="1" dirty="0"/>
              <a:t>Sulphur, the predominant </a:t>
            </a:r>
            <a:r>
              <a:rPr lang="en-US" i="1" dirty="0" err="1"/>
              <a:t>antipsoric</a:t>
            </a:r>
            <a:r>
              <a:rPr lang="en-US" i="1" dirty="0"/>
              <a:t>, Calc-c, the excellent </a:t>
            </a:r>
            <a:r>
              <a:rPr lang="en-US" i="1" dirty="0" err="1"/>
              <a:t>antisycotic</a:t>
            </a:r>
            <a:r>
              <a:rPr lang="en-US" i="1" dirty="0"/>
              <a:t> and </a:t>
            </a:r>
            <a:r>
              <a:rPr lang="en-US" i="1" dirty="0" err="1" smtClean="0"/>
              <a:t>Lyc</a:t>
            </a:r>
            <a:r>
              <a:rPr lang="en-US" i="1" dirty="0"/>
              <a:t>., the </a:t>
            </a:r>
            <a:r>
              <a:rPr lang="en-US" i="1" dirty="0" err="1"/>
              <a:t>marvellous</a:t>
            </a:r>
            <a:r>
              <a:rPr lang="en-US" i="1" dirty="0"/>
              <a:t> anti-syphilitic."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http://image.slidesharecdn.com/homoeopathy-calcareamedicines-140224072408-phpapp02/95/homoeopathy-calcarea-medicines-16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-304800"/>
            <a:ext cx="77321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SPHERES OF ACTION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Through </a:t>
            </a:r>
            <a:r>
              <a:rPr lang="en-US" dirty="0"/>
              <a:t>the great vegetative nervous system, </a:t>
            </a:r>
            <a:r>
              <a:rPr lang="en-US" dirty="0" err="1"/>
              <a:t>Calcarea</a:t>
            </a:r>
            <a:r>
              <a:rPr lang="en-US" dirty="0"/>
              <a:t> has five special centers of action: </a:t>
            </a:r>
          </a:p>
          <a:p>
            <a:r>
              <a:rPr lang="en-US" b="1" dirty="0" smtClean="0"/>
              <a:t>OSSEOUS </a:t>
            </a:r>
            <a:r>
              <a:rPr lang="en-US" b="1" dirty="0"/>
              <a:t>SYSTEM. Non-Ossification, </a:t>
            </a:r>
            <a:r>
              <a:rPr lang="en-US" b="1" dirty="0" err="1"/>
              <a:t>Rachitis</a:t>
            </a:r>
            <a:r>
              <a:rPr lang="en-US" b="1" dirty="0"/>
              <a:t>, and Caries. </a:t>
            </a:r>
          </a:p>
          <a:p>
            <a:r>
              <a:rPr lang="en-US" b="1" dirty="0" smtClean="0"/>
              <a:t>LYMPHATIC </a:t>
            </a:r>
            <a:r>
              <a:rPr lang="en-US" b="1" dirty="0"/>
              <a:t>GLANDULAR SYSTEM. </a:t>
            </a:r>
            <a:r>
              <a:rPr lang="en-US" b="1" dirty="0" err="1"/>
              <a:t>Atony</a:t>
            </a:r>
            <a:r>
              <a:rPr lang="en-US" b="1" dirty="0"/>
              <a:t> and Hypertrophy. </a:t>
            </a:r>
          </a:p>
          <a:p>
            <a:r>
              <a:rPr lang="en-US" b="1" dirty="0" smtClean="0"/>
              <a:t>SKIN</a:t>
            </a:r>
            <a:r>
              <a:rPr lang="en-US" b="1" dirty="0"/>
              <a:t>. Pale, </a:t>
            </a:r>
            <a:r>
              <a:rPr lang="en-US" b="1" dirty="0" err="1"/>
              <a:t>Atonic</a:t>
            </a:r>
            <a:r>
              <a:rPr lang="en-US" b="1" dirty="0"/>
              <a:t>, Flabby; Copious Perspiration. </a:t>
            </a:r>
          </a:p>
          <a:p>
            <a:r>
              <a:rPr lang="en-US" b="1" dirty="0" smtClean="0"/>
              <a:t>MUCOUS </a:t>
            </a:r>
            <a:r>
              <a:rPr lang="en-US" b="1" dirty="0"/>
              <a:t>MEMBRANES. Catarrhal </a:t>
            </a:r>
            <a:r>
              <a:rPr lang="en-US" b="1" dirty="0" err="1"/>
              <a:t>Mucorrhoea</a:t>
            </a:r>
            <a:r>
              <a:rPr lang="en-US" b="1" dirty="0"/>
              <a:t>. </a:t>
            </a:r>
          </a:p>
          <a:p>
            <a:r>
              <a:rPr lang="en-US" b="1" dirty="0" smtClean="0"/>
              <a:t>BLOOD</a:t>
            </a:r>
            <a:r>
              <a:rPr lang="en-US" b="1" dirty="0"/>
              <a:t>. </a:t>
            </a:r>
            <a:r>
              <a:rPr lang="en-US" b="1" dirty="0" err="1"/>
              <a:t>Hydraemia</a:t>
            </a:r>
            <a:r>
              <a:rPr lang="en-US" b="1" dirty="0"/>
              <a:t>; </a:t>
            </a:r>
            <a:r>
              <a:rPr lang="en-US" b="1" dirty="0" err="1"/>
              <a:t>Anaemia</a:t>
            </a:r>
            <a:r>
              <a:rPr lang="en-US" b="1" dirty="0"/>
              <a:t>; Water Increased.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CONSTITUTION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781800" cy="5943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Adapted </a:t>
            </a:r>
            <a:r>
              <a:rPr lang="en-US" dirty="0"/>
              <a:t>to “</a:t>
            </a:r>
            <a:r>
              <a:rPr lang="en-US" i="1" dirty="0" err="1"/>
              <a:t>leucophlegmatic</a:t>
            </a:r>
            <a:r>
              <a:rPr lang="en-US" i="1" dirty="0"/>
              <a:t>” constitution </a:t>
            </a:r>
          </a:p>
          <a:p>
            <a:r>
              <a:rPr lang="en-US" dirty="0"/>
              <a:t>It is suited to </a:t>
            </a:r>
            <a:r>
              <a:rPr lang="en-US" i="1" dirty="0"/>
              <a:t>FAIR, FATTY, FLABBY patient who is easily fatigued &amp; tired on walking with much sweating , cold </a:t>
            </a:r>
            <a:r>
              <a:rPr lang="en-US" i="1" dirty="0" err="1"/>
              <a:t>extrimities</a:t>
            </a:r>
            <a:r>
              <a:rPr lang="en-US" i="1" dirty="0"/>
              <a:t>, sour smell of the body. </a:t>
            </a:r>
          </a:p>
          <a:p>
            <a:r>
              <a:rPr lang="en-US" i="1" dirty="0"/>
              <a:t>THERE IS TENDENCY TO OBESITY IN YOUTH. </a:t>
            </a:r>
          </a:p>
          <a:p>
            <a:r>
              <a:rPr lang="en-US" dirty="0"/>
              <a:t>Girls are fleshy, plethoric &amp;grow too rapidly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 descr="Calc. Carb T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362200" cy="3505200"/>
          </a:xfrm>
          <a:prstGeom prst="rect">
            <a:avLst/>
          </a:prstGeom>
          <a:noFill/>
        </p:spPr>
      </p:pic>
      <p:pic>
        <p:nvPicPr>
          <p:cNvPr id="5" name="Picture 4" descr="http://www.clipartguide.com/_small/0041-0701-2312-4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6100" y="3733800"/>
            <a:ext cx="22479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Suited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1"/>
            <a:ext cx="7162800" cy="3429000"/>
          </a:xfrm>
        </p:spPr>
        <p:txBody>
          <a:bodyPr/>
          <a:lstStyle/>
          <a:p>
            <a:r>
              <a:rPr lang="en-US" b="1" dirty="0" smtClean="0"/>
              <a:t>Fat </a:t>
            </a:r>
            <a:r>
              <a:rPr lang="en-US" b="1" dirty="0"/>
              <a:t>person with lax fiber 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Fat </a:t>
            </a:r>
            <a:r>
              <a:rPr lang="en-US" b="1" dirty="0"/>
              <a:t>children who are slow in movement, of irregular growth with enlarged and hard lymphatic glands </a:t>
            </a:r>
          </a:p>
        </p:txBody>
      </p:sp>
      <p:pic>
        <p:nvPicPr>
          <p:cNvPr id="6" name="Picture 4" descr="http://4.bp.blogspot.com/_RsgXsbNHQ48/TRy5Ph0kYSI/AAAAAAAAATg/j02-UJYIVlQ/s1600/untitled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86200"/>
            <a:ext cx="3276600" cy="2971800"/>
          </a:xfrm>
          <a:prstGeom prst="rect">
            <a:avLst/>
          </a:prstGeom>
          <a:noFill/>
        </p:spPr>
      </p:pic>
      <p:pic>
        <p:nvPicPr>
          <p:cNvPr id="8" name="Picture 4" descr="http://www.clipartguide.com/_small/0041-0701-2312-4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00500"/>
            <a:ext cx="22479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 smtClean="0"/>
              <a:t>who </a:t>
            </a:r>
            <a:r>
              <a:rPr lang="en-US" dirty="0"/>
              <a:t>grow fat 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chalky look with red face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large belly like an inverted saucer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i="1" dirty="0"/>
              <a:t>LARGE HEAD, OPEN FONTANELLES &amp; SUTURES </a:t>
            </a:r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i="1" dirty="0"/>
              <a:t>flabby muscles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 </a:t>
            </a:r>
            <a:r>
              <a:rPr lang="en-US" i="1" dirty="0"/>
              <a:t>pale skin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 </a:t>
            </a:r>
            <a:r>
              <a:rPr lang="en-US" i="1" dirty="0"/>
              <a:t>soft bones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who </a:t>
            </a:r>
            <a:r>
              <a:rPr lang="en-US" i="1" dirty="0"/>
              <a:t>sweat easily, specially on back side of the head &amp; neck </a:t>
            </a:r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i="1" dirty="0"/>
              <a:t>swollen glands </a:t>
            </a:r>
          </a:p>
          <a:p>
            <a:endParaRPr lang="en-US" dirty="0"/>
          </a:p>
        </p:txBody>
      </p:sp>
      <p:pic>
        <p:nvPicPr>
          <p:cNvPr id="4" name="Picture 8" descr="http://4.bp.blogspot.com/_HKhvUgOCbFU/TE1mqM1gReI/AAAAAAAAAC4/LiHIsFNb1uk/s200/fat-baby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2514600"/>
          </a:xfrm>
          <a:prstGeom prst="rect">
            <a:avLst/>
          </a:prstGeom>
          <a:noFill/>
        </p:spPr>
      </p:pic>
      <p:pic>
        <p:nvPicPr>
          <p:cNvPr id="5" name="Picture 6" descr="http://www.medycentro.org/attachments/Image/Obesidad_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7025" y="5105400"/>
            <a:ext cx="2466975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THERMALS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CHILLY </a:t>
            </a:r>
            <a:r>
              <a:rPr lang="en-US" dirty="0"/>
              <a:t>PATIENT,DISPOSED TO CATCH COLD VERY EASILY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u="sng" dirty="0" smtClean="0"/>
              <a:t>DIATHESIS </a:t>
            </a:r>
            <a:endParaRPr lang="en-US" b="1" u="sng" dirty="0"/>
          </a:p>
          <a:p>
            <a:r>
              <a:rPr lang="en-US" dirty="0" smtClean="0"/>
              <a:t>Scrofulous</a:t>
            </a:r>
            <a:r>
              <a:rPr lang="en-US" dirty="0"/>
              <a:t>, rachitic &amp; tubercular diathesis </a:t>
            </a:r>
            <a:r>
              <a:rPr lang="en-US" b="1" dirty="0" smtClean="0"/>
              <a:t>lymphatic, </a:t>
            </a:r>
            <a:endParaRPr lang="en-US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http://image.slidesharecdn.com/homoeopathy-calcareamedicines-140224072408-phpapp02/95/homoeopathy-calcarea-medicines-18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CALCAREA </a:t>
            </a:r>
            <a:r>
              <a:rPr lang="en-US" dirty="0"/>
              <a:t>OSTREARUM </a:t>
            </a:r>
          </a:p>
          <a:p>
            <a:r>
              <a:rPr lang="en-US" dirty="0" smtClean="0"/>
              <a:t>Middle </a:t>
            </a:r>
            <a:r>
              <a:rPr lang="en-US" dirty="0"/>
              <a:t>Layer of Oyster shell. </a:t>
            </a:r>
          </a:p>
          <a:p>
            <a:r>
              <a:rPr lang="en-US" dirty="0" smtClean="0"/>
              <a:t>Calcium carbonate(CaCO3) </a:t>
            </a:r>
            <a:endParaRPr lang="en-US" dirty="0"/>
          </a:p>
        </p:txBody>
      </p:sp>
      <p:pic>
        <p:nvPicPr>
          <p:cNvPr id="92162" name="Picture 2" descr="http://u.jimdo.com/www47/o/sea1c443bf2926c89/img/i2ef041b0bb4cc20b/1356855862/std/%E3%82%AB%E3%83%AB-%E3%82%AB%E3%83%BC%E3%83%96-%E7%89%A1%E8%A0%A3%E3%81%AE%E6%AE%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724400"/>
            <a:ext cx="2381250" cy="1809750"/>
          </a:xfrm>
          <a:prstGeom prst="rect">
            <a:avLst/>
          </a:prstGeom>
          <a:noFill/>
        </p:spPr>
      </p:pic>
      <p:sp>
        <p:nvSpPr>
          <p:cNvPr id="92166" name="AutoShape 6" descr="https://homeopathyforfirstaid.files.wordpress.com/2012/06/calc-car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8" descr="http://www.mysecondspring.ie/images/treatments/homeopathy_calc_carb_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447800"/>
            <a:ext cx="3124200" cy="2438400"/>
          </a:xfrm>
          <a:prstGeom prst="rect">
            <a:avLst/>
          </a:prstGeom>
          <a:noFill/>
        </p:spPr>
      </p:pic>
      <p:pic>
        <p:nvPicPr>
          <p:cNvPr id="7" name="Picture 10" descr="http://www.gudjons-apotheke.de/Mittel/Calcium-carbonic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3294"/>
            <a:ext cx="3962400" cy="297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4800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another type of appearance which can occasionally be seen; </a:t>
            </a:r>
            <a:endParaRPr lang="en-US" dirty="0" smtClean="0"/>
          </a:p>
          <a:p>
            <a:r>
              <a:rPr lang="en-US" i="1" dirty="0" smtClean="0"/>
              <a:t>a </a:t>
            </a:r>
            <a:r>
              <a:rPr lang="en-US" i="1" dirty="0"/>
              <a:t>lean, thin, person with a lean face covered by fine wrinkles. </a:t>
            </a:r>
            <a:endParaRPr lang="en-US" i="1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fine wrinkles are arranged in horizontal and vertical lines producing small squares; </a:t>
            </a:r>
            <a:endParaRPr lang="en-US" i="1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overall appearance is of a person who has suffered a great deal. </a:t>
            </a:r>
          </a:p>
          <a:p>
            <a:r>
              <a:rPr lang="en-US" dirty="0" smtClean="0"/>
              <a:t>This </a:t>
            </a:r>
            <a:r>
              <a:rPr lang="en-US" dirty="0"/>
              <a:t>lean type of Calc. </a:t>
            </a:r>
            <a:r>
              <a:rPr lang="en-US" dirty="0" err="1"/>
              <a:t>carb</a:t>
            </a:r>
            <a:r>
              <a:rPr lang="en-US" dirty="0"/>
              <a:t>. patient undergoes all the typical stages of </a:t>
            </a:r>
            <a:r>
              <a:rPr lang="en-US" dirty="0" err="1"/>
              <a:t>Calcarea</a:t>
            </a:r>
            <a:r>
              <a:rPr lang="en-US" dirty="0"/>
              <a:t> pathology, even though his or her appearance does not resemble the classic stereotype.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1130" y="4648200"/>
            <a:ext cx="2192870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Calcium needed by the body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formation and maintenance of bone and teeth,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Coagulation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blood,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neuromuscular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irritability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Muscular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contractility </a:t>
            </a:r>
          </a:p>
          <a:p>
            <a:endParaRPr lang="en-US" dirty="0"/>
          </a:p>
        </p:txBody>
      </p:sp>
      <p:pic>
        <p:nvPicPr>
          <p:cNvPr id="4" name="Picture 2" descr="G:\Calcarea Presentation\New folder\061016.clot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14800"/>
            <a:ext cx="3276600" cy="2514600"/>
          </a:xfrm>
          <a:prstGeom prst="rect">
            <a:avLst/>
          </a:prstGeom>
          <a:noFill/>
        </p:spPr>
      </p:pic>
      <p:pic>
        <p:nvPicPr>
          <p:cNvPr id="5" name="Picture 2" descr="G:\Calcarea Presentation\Pics\Fractured fem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724401"/>
            <a:ext cx="990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 err="1" smtClean="0"/>
              <a:t>psora</a:t>
            </a:r>
            <a:r>
              <a:rPr lang="en-US" b="1" dirty="0" smtClean="0"/>
              <a:t> </a:t>
            </a:r>
            <a:r>
              <a:rPr lang="en-US" b="1" dirty="0"/>
              <a:t>and syphilitic are predominant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Posra</a:t>
            </a:r>
            <a:r>
              <a:rPr lang="en-US" b="1" dirty="0" smtClean="0"/>
              <a:t> </a:t>
            </a:r>
            <a:r>
              <a:rPr lang="en-US" b="1" dirty="0"/>
              <a:t>-- Calc </a:t>
            </a:r>
            <a:r>
              <a:rPr lang="en-US" b="1" dirty="0" err="1"/>
              <a:t>carb</a:t>
            </a:r>
            <a:r>
              <a:rPr lang="en-US" b="1" dirty="0"/>
              <a:t>, Calc </a:t>
            </a:r>
            <a:r>
              <a:rPr lang="en-US" b="1" dirty="0" err="1"/>
              <a:t>acet</a:t>
            </a:r>
            <a:r>
              <a:rPr lang="en-US" b="1" dirty="0"/>
              <a:t>, Calc flour, Calc pho and Calc </a:t>
            </a:r>
            <a:r>
              <a:rPr lang="en-US" b="1" dirty="0" err="1"/>
              <a:t>sul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Syphilitic—Calc </a:t>
            </a:r>
            <a:r>
              <a:rPr lang="en-US" b="1" dirty="0"/>
              <a:t>flour, Calc </a:t>
            </a:r>
            <a:r>
              <a:rPr lang="en-US" b="1" dirty="0" err="1"/>
              <a:t>iod</a:t>
            </a:r>
            <a:r>
              <a:rPr lang="en-US" b="1" dirty="0"/>
              <a:t> </a:t>
            </a:r>
            <a:r>
              <a:rPr lang="en-US" b="1" dirty="0" err="1"/>
              <a:t>Sycotic</a:t>
            </a:r>
            <a:r>
              <a:rPr lang="en-US" b="1" dirty="0"/>
              <a:t> – Calc </a:t>
            </a:r>
            <a:r>
              <a:rPr lang="en-US" b="1" dirty="0" err="1" smtClean="0"/>
              <a:t>carb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http://image.slidesharecdn.com/homoeopathy-calcareamedicines-140224072408-phpapp02/95/homoeopathy-calcarea-medicines-19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7255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7282" name="Picture 2" descr="http://image.slidesharecdn.com/homoeopathy-calcareamedicines-140224072408-phpapp02/95/homoeopathy-calcarea-medicines-20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api.ning.com/files/MLLpRM01Qp6xFWddiH2lLvhwYeClhNKvpLdhudeeBFTFdYDay1hQzOqmkRyvVHuHlyrLTLEcvbPOVbl7IU9stWZ*aNMVrcoS/Pil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http://image.slidesharecdn.com/homoeopathy-calcareamedicines-140224072408-phpapp02/95/homoeopathy-calcarea-medicines-21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594" name="AutoShape 2" descr="https://homeopathyforfirstaid.files.wordpress.com/2012/06/calc-car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6" name="AutoShape 4" descr="https://homeopathyforfirstaid.files.wordpress.com/2012/06/calc-car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8" name="AutoShape 6" descr="https://homeopathyforfirstaid.files.wordpress.com/2012/06/calc-carb.jpg?w=5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602" name="Picture 10" descr="http://i.ytimg.com/vi/YHGkU6wheWA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4" name="Picture 2" descr="http://image.slidesharecdn.com/homoeopathy-calcareamedicines-140224072408-phpapp02/95/homoeopathy-calcarea-medicines-22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154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full of fear.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life; hopelessness, anxiety.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world is black.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Fear that something sad or terrible will happen.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she will lose her reason, or that people will observe her confusion of mind."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Fear of death; of consumption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contagious disease, of misfortune; of being alone.“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Apprehensive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; worse towards evening;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anxiety, and vertigo.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his emotions stir him up he becomes dizzy.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going upstairs the blood mounts to the head, and he becomes dizzy.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Confusion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mind and vertigo from mental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exertion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1"/>
            <a:ext cx="8382000" cy="3124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Mentally they are sad, depressed and melancholic with great anxiety </a:t>
            </a:r>
          </a:p>
          <a:p>
            <a:r>
              <a:rPr lang="en-US" sz="2400" dirty="0" smtClean="0"/>
              <a:t>Anxiety with palpitation</a:t>
            </a:r>
          </a:p>
          <a:p>
            <a:r>
              <a:rPr lang="en-US" sz="2400" dirty="0" smtClean="0"/>
              <a:t>Mental effort produces hot head</a:t>
            </a:r>
          </a:p>
          <a:p>
            <a:r>
              <a:rPr lang="en-US" sz="2400" dirty="0" smtClean="0"/>
              <a:t>Averse to work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http://www.leonardocrippa.it/blogsmile/wp-content/uploads/2015/01/ostrica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8794322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Kent’s lectures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mind symptoms represent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Calcarea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 in a state of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great weakness; inability to prolong mental operation.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is tired mentally, and physically, from mental work and breaks down in a sweat, and becomes excited and irritable and disturbed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Great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disturbance of the emotions;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is very useful in complaints from prolonged worry, from prolonged application to business,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from excitement.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Vertigo on ascending and on turning  head</a:t>
            </a:r>
          </a:p>
          <a:p>
            <a:r>
              <a:rPr lang="en-US" dirty="0" smtClean="0"/>
              <a:t>Headache from </a:t>
            </a:r>
            <a:r>
              <a:rPr lang="en-US" dirty="0" err="1" smtClean="0"/>
              <a:t>overlifting</a:t>
            </a:r>
            <a:r>
              <a:rPr lang="en-US" dirty="0" smtClean="0"/>
              <a:t> , from mental exertion, with nausea</a:t>
            </a:r>
          </a:p>
          <a:p>
            <a:r>
              <a:rPr lang="en-US" dirty="0" smtClean="0"/>
              <a:t>Head feels hot and heavy with pale face</a:t>
            </a:r>
          </a:p>
          <a:p>
            <a:r>
              <a:rPr lang="en-US" dirty="0" err="1" smtClean="0"/>
              <a:t>Icycoldness</a:t>
            </a:r>
            <a:r>
              <a:rPr lang="en-US" dirty="0" smtClean="0"/>
              <a:t> in and on  the head </a:t>
            </a:r>
            <a:r>
              <a:rPr lang="en-US" dirty="0" err="1" smtClean="0"/>
              <a:t>esp</a:t>
            </a:r>
            <a:r>
              <a:rPr lang="en-US" dirty="0" smtClean="0"/>
              <a:t> right side</a:t>
            </a:r>
          </a:p>
          <a:p>
            <a:r>
              <a:rPr lang="en-US" dirty="0" smtClean="0"/>
              <a:t>Perspiration wets the pillow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Sports and ulcers on cornea</a:t>
            </a:r>
          </a:p>
          <a:p>
            <a:r>
              <a:rPr lang="en-US" dirty="0" smtClean="0"/>
              <a:t>Dimness of vision as if looking through a mist</a:t>
            </a:r>
          </a:p>
          <a:p>
            <a:r>
              <a:rPr lang="en-US" dirty="0" smtClean="0"/>
              <a:t>Chronic dilatation off pupil</a:t>
            </a:r>
          </a:p>
          <a:p>
            <a:r>
              <a:rPr lang="en-US" dirty="0" smtClean="0"/>
              <a:t>Far sighted, cataract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Deafness from working in water</a:t>
            </a:r>
          </a:p>
          <a:p>
            <a:r>
              <a:rPr lang="en-US" dirty="0" err="1" smtClean="0"/>
              <a:t>Srofulous</a:t>
            </a:r>
            <a:r>
              <a:rPr lang="en-US" dirty="0" smtClean="0"/>
              <a:t> inflammation  with </a:t>
            </a:r>
            <a:r>
              <a:rPr lang="en-US" dirty="0" err="1" smtClean="0"/>
              <a:t>mucopurulent</a:t>
            </a:r>
            <a:r>
              <a:rPr lang="en-US" dirty="0" smtClean="0"/>
              <a:t> </a:t>
            </a:r>
            <a:r>
              <a:rPr lang="en-US" dirty="0" err="1" smtClean="0"/>
              <a:t>otorrhoea</a:t>
            </a:r>
            <a:r>
              <a:rPr lang="en-US" dirty="0" smtClean="0"/>
              <a:t> and enlarged glands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Nostrils dry, sore, ulcerated</a:t>
            </a:r>
          </a:p>
          <a:p>
            <a:r>
              <a:rPr lang="en-US" dirty="0" err="1" smtClean="0"/>
              <a:t>Polypi,swelling</a:t>
            </a:r>
            <a:r>
              <a:rPr lang="en-US" dirty="0" smtClean="0"/>
              <a:t> at the root of nose</a:t>
            </a:r>
          </a:p>
          <a:p>
            <a:r>
              <a:rPr lang="en-US" dirty="0" smtClean="0"/>
              <a:t>Takes cold at every change of </a:t>
            </a:r>
            <a:r>
              <a:rPr lang="en-US" dirty="0" err="1" smtClean="0"/>
              <a:t>wether</a:t>
            </a:r>
            <a:endParaRPr lang="en-US" dirty="0" smtClean="0"/>
          </a:p>
          <a:p>
            <a:r>
              <a:rPr lang="en-US" dirty="0" smtClean="0"/>
              <a:t>Catarrhal symptoms with hunger, </a:t>
            </a:r>
          </a:p>
          <a:p>
            <a:r>
              <a:rPr lang="en-US" dirty="0" err="1" smtClean="0"/>
              <a:t>Coryza</a:t>
            </a:r>
            <a:r>
              <a:rPr lang="en-US" dirty="0" smtClean="0"/>
              <a:t> alternates with colic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- Pale, with deep-seated eyes, surrounded by dark rings. </a:t>
            </a:r>
          </a:p>
          <a:p>
            <a:r>
              <a:rPr lang="en-US" dirty="0" smtClean="0"/>
              <a:t>Swelling of upper lip.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Crusta</a:t>
            </a:r>
            <a:r>
              <a:rPr lang="en-US" dirty="0" smtClean="0"/>
              <a:t> </a:t>
            </a:r>
            <a:r>
              <a:rPr lang="en-US" dirty="0" err="1" smtClean="0"/>
              <a:t>lactea</a:t>
            </a:r>
            <a:r>
              <a:rPr lang="en-US" dirty="0" smtClean="0"/>
              <a:t>; itching, burning after washing.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Submaxillary</a:t>
            </a:r>
            <a:r>
              <a:rPr lang="en-US" dirty="0" smtClean="0"/>
              <a:t> glands swollen.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Goitre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- Itching of pimples in whiskers. </a:t>
            </a:r>
          </a:p>
          <a:p>
            <a:r>
              <a:rPr lang="en-US" dirty="0" smtClean="0"/>
              <a:t> - Pain from right mental foramen along lower jaw to ear.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Persistent sour taste. </a:t>
            </a:r>
          </a:p>
          <a:p>
            <a:r>
              <a:rPr lang="en-US" dirty="0" smtClean="0"/>
              <a:t> - Mouth fills with sour water. </a:t>
            </a:r>
          </a:p>
          <a:p>
            <a:r>
              <a:rPr lang="en-US" dirty="0" smtClean="0"/>
              <a:t> - Dryness of tongue at night. </a:t>
            </a:r>
          </a:p>
          <a:p>
            <a:r>
              <a:rPr lang="en-US" dirty="0" smtClean="0"/>
              <a:t> - Bleeding of gums. </a:t>
            </a:r>
          </a:p>
          <a:p>
            <a:r>
              <a:rPr lang="en-US" dirty="0" smtClean="0"/>
              <a:t> - Difficult and delayed dentition. </a:t>
            </a:r>
          </a:p>
          <a:p>
            <a:r>
              <a:rPr lang="en-US" dirty="0" smtClean="0"/>
              <a:t> - Teeth ache; excited by current of air, anything cold or hot. </a:t>
            </a:r>
          </a:p>
          <a:p>
            <a:r>
              <a:rPr lang="en-US" dirty="0" smtClean="0"/>
              <a:t> - Offensive smell from mouth. </a:t>
            </a:r>
          </a:p>
          <a:p>
            <a:r>
              <a:rPr lang="en-US" dirty="0" smtClean="0"/>
              <a:t> - Burning pain  at tip of tongue; worse, anything warm taken into stomach.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Throat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- Swelling of tonsils and  </a:t>
            </a:r>
            <a:r>
              <a:rPr lang="en-US" dirty="0" err="1" smtClean="0"/>
              <a:t>submaxillary</a:t>
            </a:r>
            <a:r>
              <a:rPr lang="en-US" dirty="0" smtClean="0"/>
              <a:t>  glands; stitches on swallowing. </a:t>
            </a:r>
          </a:p>
          <a:p>
            <a:r>
              <a:rPr lang="en-US" dirty="0" smtClean="0"/>
              <a:t> - Hawking-up of mucus. </a:t>
            </a:r>
          </a:p>
          <a:p>
            <a:r>
              <a:rPr lang="en-US" dirty="0" smtClean="0"/>
              <a:t> - Difficult swallowing.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Goitre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- Parotid fistula.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http://image.slidesharecdn.com/homoeopathy-calcareamedicines-140224072408-phpapp02/95/homoeopathy-calcarea-medicines-23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Stomach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Aversion to meat, boiled things; craving for indigestible things - chalk, coal, pencils; also for eggs, salt and sweets. </a:t>
            </a:r>
          </a:p>
          <a:p>
            <a:r>
              <a:rPr lang="en-US" dirty="0" smtClean="0"/>
              <a:t>  Milk disagrees. </a:t>
            </a:r>
          </a:p>
          <a:p>
            <a:r>
              <a:rPr lang="en-US" dirty="0" smtClean="0"/>
              <a:t>  Frequent sour </a:t>
            </a:r>
            <a:r>
              <a:rPr lang="en-US" dirty="0" err="1" smtClean="0"/>
              <a:t>eructations</a:t>
            </a:r>
            <a:r>
              <a:rPr lang="en-US" dirty="0" smtClean="0"/>
              <a:t>; sour vomiting. </a:t>
            </a:r>
          </a:p>
          <a:p>
            <a:r>
              <a:rPr lang="en-US" dirty="0" smtClean="0"/>
              <a:t>  Dislike of fat.</a:t>
            </a:r>
          </a:p>
          <a:p>
            <a:r>
              <a:rPr lang="en-US" dirty="0" smtClean="0"/>
              <a:t> Loss of appetite when overworked. </a:t>
            </a:r>
          </a:p>
          <a:p>
            <a:r>
              <a:rPr lang="en-US" dirty="0" smtClean="0"/>
              <a:t>  Heartburn and loud belching. </a:t>
            </a:r>
          </a:p>
          <a:p>
            <a:r>
              <a:rPr lang="en-US" dirty="0" smtClean="0"/>
              <a:t>  Cramps in stomach; worse, pressure, cold water. </a:t>
            </a:r>
          </a:p>
          <a:p>
            <a:r>
              <a:rPr lang="en-US" dirty="0" smtClean="0"/>
              <a:t>  Ravenous hunger. </a:t>
            </a:r>
          </a:p>
          <a:p>
            <a:r>
              <a:rPr lang="en-US" dirty="0" smtClean="0"/>
              <a:t>  Swelling over pit of stomach, like a saucer turned bottom up. </a:t>
            </a:r>
          </a:p>
          <a:p>
            <a:r>
              <a:rPr lang="en-US" dirty="0" smtClean="0"/>
              <a:t>  Repugnance to hot food. </a:t>
            </a:r>
          </a:p>
          <a:p>
            <a:r>
              <a:rPr lang="en-US" dirty="0" smtClean="0"/>
              <a:t>  Pain in  </a:t>
            </a:r>
            <a:r>
              <a:rPr lang="en-US" dirty="0" err="1" smtClean="0"/>
              <a:t>epigastric</a:t>
            </a:r>
            <a:r>
              <a:rPr lang="en-US" dirty="0" smtClean="0"/>
              <a:t> region to touch. </a:t>
            </a:r>
          </a:p>
          <a:p>
            <a:r>
              <a:rPr lang="en-US" dirty="0" smtClean="0"/>
              <a:t>  Thirst; longing for cold drinks. </a:t>
            </a:r>
          </a:p>
          <a:p>
            <a:r>
              <a:rPr lang="en-US" dirty="0" smtClean="0"/>
              <a:t>  Aggravation while eating.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2" name="Picture 2" descr="http://www.samuelhahnemann.bg/site/gf.php?id=586__calc%20carb%203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80772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Abdomen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Hyperchlorhydria</a:t>
            </a:r>
            <a:r>
              <a:rPr lang="en-US" dirty="0" smtClean="0"/>
              <a:t> [</a:t>
            </a:r>
            <a:r>
              <a:rPr lang="en-US" dirty="0" err="1" smtClean="0"/>
              <a:t>Phos</a:t>
            </a:r>
            <a:r>
              <a:rPr lang="en-US" dirty="0" smtClean="0"/>
              <a:t>.]. </a:t>
            </a:r>
          </a:p>
          <a:p>
            <a:r>
              <a:rPr lang="en-US" dirty="0" smtClean="0"/>
              <a:t>- Sensitive to slightest pressure. </a:t>
            </a:r>
          </a:p>
          <a:p>
            <a:r>
              <a:rPr lang="en-US" dirty="0" smtClean="0"/>
              <a:t> - Liver region painful when stooping. </a:t>
            </a:r>
          </a:p>
          <a:p>
            <a:r>
              <a:rPr lang="en-US" dirty="0" smtClean="0"/>
              <a:t> - Cutting in abdomen; swollen abdomen. </a:t>
            </a:r>
          </a:p>
          <a:p>
            <a:r>
              <a:rPr lang="en-US" dirty="0" smtClean="0"/>
              <a:t> - Incarcerated flatulence. </a:t>
            </a:r>
          </a:p>
          <a:p>
            <a:r>
              <a:rPr lang="en-US" dirty="0" smtClean="0"/>
              <a:t> - Inguinal and mesenteric glands swollen and painful. </a:t>
            </a:r>
          </a:p>
          <a:p>
            <a:r>
              <a:rPr lang="en-US" dirty="0" smtClean="0"/>
              <a:t> - Cannot bear tight clothing around the waist. </a:t>
            </a:r>
          </a:p>
          <a:p>
            <a:r>
              <a:rPr lang="en-US" dirty="0" smtClean="0"/>
              <a:t> - Distention with hardness. </a:t>
            </a:r>
          </a:p>
          <a:p>
            <a:r>
              <a:rPr lang="en-US" dirty="0" smtClean="0"/>
              <a:t> - Gall-stone colic. </a:t>
            </a:r>
          </a:p>
          <a:p>
            <a:r>
              <a:rPr lang="en-US" dirty="0" smtClean="0"/>
              <a:t> - Increase of fat in abdomen. </a:t>
            </a:r>
          </a:p>
          <a:p>
            <a:r>
              <a:rPr lang="en-US" dirty="0" smtClean="0"/>
              <a:t> - Umbilical hernia. </a:t>
            </a:r>
          </a:p>
          <a:p>
            <a:r>
              <a:rPr lang="en-US" dirty="0" smtClean="0"/>
              <a:t> - Trembling; weakness, as if sprained. </a:t>
            </a:r>
          </a:p>
          <a:p>
            <a:r>
              <a:rPr lang="en-US" dirty="0" smtClean="0"/>
              <a:t> - Children are late in learning to walk.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Respiratory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- Tickling cough troublesome at night, dry and free expectoration in morning; cough when playing piano, or by eating. </a:t>
            </a:r>
          </a:p>
          <a:p>
            <a:r>
              <a:rPr lang="en-US" dirty="0" smtClean="0"/>
              <a:t> - Persistent, irritating cough from arsenical wall paper. (Clarke.) </a:t>
            </a:r>
          </a:p>
          <a:p>
            <a:r>
              <a:rPr lang="en-US" dirty="0" smtClean="0"/>
              <a:t> - Extreme </a:t>
            </a:r>
            <a:r>
              <a:rPr lang="en-US" dirty="0" err="1" smtClean="0"/>
              <a:t>dyspnoea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- Painless hoarseness; worse in the morning. </a:t>
            </a:r>
          </a:p>
          <a:p>
            <a:r>
              <a:rPr lang="en-US" dirty="0" smtClean="0"/>
              <a:t> - Expectoration only during the day; thick, yellow, sour mucus. </a:t>
            </a:r>
          </a:p>
          <a:p>
            <a:r>
              <a:rPr lang="en-US" dirty="0" smtClean="0"/>
              <a:t> - Bloody expectoration; with sour sensation in chest. </a:t>
            </a:r>
          </a:p>
          <a:p>
            <a:r>
              <a:rPr lang="en-US" dirty="0" smtClean="0"/>
              <a:t> - Suffocating spells; tightness, burning and soreness in chest; worse going upstairs or slightest ascent, must sit down. </a:t>
            </a:r>
          </a:p>
          <a:p>
            <a:r>
              <a:rPr lang="en-US" dirty="0" smtClean="0"/>
              <a:t> - Sharp pains in chest from before backwards. </a:t>
            </a:r>
          </a:p>
          <a:p>
            <a:r>
              <a:rPr lang="en-US" dirty="0" smtClean="0"/>
              <a:t> - Chest very sensitive to touch, percussion, or pressure. </a:t>
            </a:r>
          </a:p>
          <a:p>
            <a:r>
              <a:rPr lang="en-US" dirty="0" smtClean="0"/>
              <a:t> - Longing for fresh air. </a:t>
            </a:r>
          </a:p>
          <a:p>
            <a:r>
              <a:rPr lang="en-US" dirty="0" smtClean="0"/>
              <a:t> - Scanty, salty expectoration. [</a:t>
            </a:r>
            <a:r>
              <a:rPr lang="en-US" dirty="0" err="1" smtClean="0"/>
              <a:t>Lyc</a:t>
            </a:r>
            <a:r>
              <a:rPr lang="en-US" dirty="0" smtClean="0"/>
              <a:t>.]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http://image.slidesharecdn.com/homoeopathy-calcareamedicines-140224072408-phpapp02/95/homoeopathy-calcarea-medicines-24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http://image.slidesharecdn.com/homoeopathy-calcareamedicines-140224072408-phpapp02/95/homoeopathy-calcarea-medicines-25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4450" name="Picture 2" descr="http://image.slidesharecdn.com/homoeopathy-calcareamedicines-140224072408-phpapp02/95/homoeopathy-calcarea-medicines-26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Heart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Palpitation at night and after eating. </a:t>
            </a:r>
          </a:p>
          <a:p>
            <a:r>
              <a:rPr lang="en-US" dirty="0" smtClean="0"/>
              <a:t> - Palpitation with feeling of coldness, with restless ,oppression of chest; after suppressed eruption. 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- Pain as if sprained; can scarcely rise; from </a:t>
            </a:r>
            <a:r>
              <a:rPr lang="en-US" dirty="0" err="1" smtClean="0"/>
              <a:t>overlifting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- Pain between shoulder-blades, impeding breathing. </a:t>
            </a:r>
          </a:p>
          <a:p>
            <a:r>
              <a:rPr lang="en-US" dirty="0" smtClean="0"/>
              <a:t> - Rheumatism in lumbar region; weakness in small of back. </a:t>
            </a:r>
          </a:p>
          <a:p>
            <a:r>
              <a:rPr lang="en-US" dirty="0" smtClean="0"/>
              <a:t> - Curvature of dorsal vertebrae. </a:t>
            </a:r>
          </a:p>
          <a:p>
            <a:r>
              <a:rPr lang="en-US" dirty="0" smtClean="0"/>
              <a:t> - Nape of neck stiff and rigid. </a:t>
            </a:r>
          </a:p>
          <a:p>
            <a:r>
              <a:rPr lang="en-US" dirty="0" smtClean="0"/>
              <a:t> - Renal colic.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Extremities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- Rheumatoid pains, as after exposure to wet. </a:t>
            </a:r>
          </a:p>
          <a:p>
            <a:r>
              <a:rPr lang="en-US" dirty="0" smtClean="0"/>
              <a:t> - Sharp sticking, as if parts were wrenched or sprained. </a:t>
            </a:r>
          </a:p>
          <a:p>
            <a:r>
              <a:rPr lang="en-US" dirty="0" smtClean="0"/>
              <a:t> - Cold, damp feet; feel as if damp stockings were worn. </a:t>
            </a:r>
          </a:p>
          <a:p>
            <a:r>
              <a:rPr lang="en-US" dirty="0" smtClean="0"/>
              <a:t> - Cold knees cramps in calves. </a:t>
            </a:r>
          </a:p>
          <a:p>
            <a:r>
              <a:rPr lang="en-US" dirty="0" smtClean="0"/>
              <a:t> - Sour foot-sweat. </a:t>
            </a:r>
          </a:p>
          <a:p>
            <a:r>
              <a:rPr lang="en-US" dirty="0" smtClean="0"/>
              <a:t> - Weakness of extremities. </a:t>
            </a:r>
          </a:p>
          <a:p>
            <a:r>
              <a:rPr lang="en-US" dirty="0" smtClean="0"/>
              <a:t> - Swelling of joints, especially knee. </a:t>
            </a:r>
          </a:p>
          <a:p>
            <a:r>
              <a:rPr lang="en-US" dirty="0" smtClean="0"/>
              <a:t> - Burning of soles of feet. </a:t>
            </a:r>
          </a:p>
          <a:p>
            <a:r>
              <a:rPr lang="en-US" dirty="0" smtClean="0"/>
              <a:t> - Sweat of hands. </a:t>
            </a:r>
          </a:p>
          <a:p>
            <a:r>
              <a:rPr lang="en-US" dirty="0" smtClean="0"/>
              <a:t> - Arthritic </a:t>
            </a:r>
            <a:r>
              <a:rPr lang="en-US" dirty="0" err="1" smtClean="0"/>
              <a:t>nodosities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- Soles of feet raw. </a:t>
            </a:r>
          </a:p>
          <a:p>
            <a:r>
              <a:rPr lang="en-US" dirty="0" smtClean="0"/>
              <a:t> - Feet feel cold and dead at night. </a:t>
            </a:r>
          </a:p>
          <a:p>
            <a:r>
              <a:rPr lang="en-US" dirty="0" smtClean="0"/>
              <a:t> - Old sprains. </a:t>
            </a:r>
          </a:p>
          <a:p>
            <a:r>
              <a:rPr lang="en-US" dirty="0" smtClean="0"/>
              <a:t> - Tearing in muscles.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Sleep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- Ideas crowding in her mind prevent sleep. </a:t>
            </a:r>
          </a:p>
          <a:p>
            <a:r>
              <a:rPr lang="en-US" dirty="0" smtClean="0"/>
              <a:t> - Horrid visions when opening eyes. </a:t>
            </a:r>
          </a:p>
          <a:p>
            <a:r>
              <a:rPr lang="en-US" dirty="0" smtClean="0"/>
              <a:t> - Starts at every noise; fears that she will go crazy. </a:t>
            </a:r>
          </a:p>
          <a:p>
            <a:r>
              <a:rPr lang="en-US" dirty="0" smtClean="0"/>
              <a:t> - Drowsy in early part of evening. </a:t>
            </a:r>
          </a:p>
          <a:p>
            <a:r>
              <a:rPr lang="en-US" dirty="0" smtClean="0"/>
              <a:t> - Frequent waking at night. </a:t>
            </a:r>
          </a:p>
          <a:p>
            <a:r>
              <a:rPr lang="en-US" dirty="0" smtClean="0"/>
              <a:t> - Same disagreeable idea always arouses from light slumber. </a:t>
            </a:r>
          </a:p>
          <a:p>
            <a:r>
              <a:rPr lang="en-US" dirty="0" smtClean="0"/>
              <a:t> - Night terrors [Kali </a:t>
            </a:r>
            <a:r>
              <a:rPr lang="en-US" dirty="0" err="1" smtClean="0"/>
              <a:t>phos</a:t>
            </a:r>
            <a:r>
              <a:rPr lang="en-US" dirty="0" smtClean="0"/>
              <a:t>.] Dreams of the dead.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Fever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- Chill at 2 p.m.   begins internally in stomach region. Fever with sweat. </a:t>
            </a:r>
          </a:p>
          <a:p>
            <a:r>
              <a:rPr lang="en-US" dirty="0" smtClean="0"/>
              <a:t> - Pulse full and frequent. </a:t>
            </a:r>
          </a:p>
          <a:p>
            <a:r>
              <a:rPr lang="en-US" dirty="0" smtClean="0"/>
              <a:t> - Chilliness and heat. </a:t>
            </a:r>
          </a:p>
          <a:p>
            <a:r>
              <a:rPr lang="en-US" dirty="0" smtClean="0"/>
              <a:t> - Partial sweats. </a:t>
            </a:r>
          </a:p>
          <a:p>
            <a:r>
              <a:rPr lang="en-US" dirty="0" smtClean="0"/>
              <a:t> - Night sweats, especially on head, neck and chest. </a:t>
            </a:r>
          </a:p>
          <a:p>
            <a:r>
              <a:rPr lang="en-US" dirty="0" smtClean="0"/>
              <a:t> - Hectic fever. </a:t>
            </a:r>
          </a:p>
          <a:p>
            <a:r>
              <a:rPr lang="en-US" dirty="0" smtClean="0"/>
              <a:t> - Heat at night during menstruation, with restless sleep. </a:t>
            </a:r>
          </a:p>
          <a:p>
            <a:r>
              <a:rPr lang="en-US" dirty="0" smtClean="0"/>
              <a:t> - Sweat over head in children, so that pillow becomes wet.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0" name="Picture 2" descr="http://i.ytimg.com/vi/f75qe4GEw3c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4572000" cy="4114801"/>
          </a:xfrm>
          <a:prstGeom prst="rect">
            <a:avLst/>
          </a:prstGeom>
          <a:noFill/>
        </p:spPr>
      </p:pic>
      <p:pic>
        <p:nvPicPr>
          <p:cNvPr id="114696" name="Picture 8" descr="http://www.allthingshealing.com/Portals/2/Stock-Photos/Children/3225309_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00400"/>
            <a:ext cx="3333750" cy="2752726"/>
          </a:xfrm>
          <a:prstGeom prst="rect">
            <a:avLst/>
          </a:prstGeom>
          <a:noFill/>
        </p:spPr>
      </p:pic>
      <p:pic>
        <p:nvPicPr>
          <p:cNvPr id="6" name="Picture 4" descr="http://s4.hubimg.com/u/678987_f5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0"/>
            <a:ext cx="35814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- Unhealthy; readily ulcerating; flaccid. </a:t>
            </a:r>
          </a:p>
          <a:p>
            <a:r>
              <a:rPr lang="en-US" dirty="0" smtClean="0"/>
              <a:t> - Small wounds do not heal readily. </a:t>
            </a:r>
          </a:p>
          <a:p>
            <a:r>
              <a:rPr lang="en-US" dirty="0" smtClean="0"/>
              <a:t> - Glands swollen. </a:t>
            </a:r>
          </a:p>
          <a:p>
            <a:r>
              <a:rPr lang="en-US" dirty="0" smtClean="0"/>
              <a:t> - Nettle rash; better in cold air. </a:t>
            </a:r>
          </a:p>
          <a:p>
            <a:r>
              <a:rPr lang="en-US" dirty="0" smtClean="0"/>
              <a:t> - Warts on face and hands.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Petechial</a:t>
            </a:r>
            <a:r>
              <a:rPr lang="en-US" dirty="0" smtClean="0"/>
              <a:t> eruptions. </a:t>
            </a:r>
          </a:p>
          <a:p>
            <a:r>
              <a:rPr lang="en-US" dirty="0" smtClean="0"/>
              <a:t> - Chilblains. </a:t>
            </a:r>
          </a:p>
          <a:p>
            <a:r>
              <a:rPr lang="en-US" dirty="0" smtClean="0"/>
              <a:t> - Boils. 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Desires and aversion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Desires: Alcoholic drinks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beer, brandy, whisky and wine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Desires Ailments from alcoholic drinks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Complaints of drunkards after abstaining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Craving for alcohol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Cold drinks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Cold food aggravates her complaints: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si.wsj.net/public/resources/images/RV-AH030_FOOD2_DV_20120525185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105149"/>
            <a:ext cx="249555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craving of calc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either sickness or convalescence, great longing for eggs; craves indigestible things (Alum.); aversion to meat.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fresh air (when in a room) which inspires, benefits, strengthens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Sulph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.).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 smtClean="0"/>
              <a:t>All </a:t>
            </a:r>
            <a:r>
              <a:rPr lang="en-US" b="1" dirty="0"/>
              <a:t>most all </a:t>
            </a:r>
            <a:r>
              <a:rPr lang="en-US" b="1" dirty="0" err="1"/>
              <a:t>calcarea</a:t>
            </a:r>
            <a:r>
              <a:rPr lang="en-US" b="1" dirty="0"/>
              <a:t> group medicines have a general weakness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 </a:t>
            </a:r>
            <a:r>
              <a:rPr lang="en-US" b="1" dirty="0"/>
              <a:t>aggravation from motion or aversion to motion, </a:t>
            </a:r>
            <a:endParaRPr lang="en-US" b="1" dirty="0" smtClean="0"/>
          </a:p>
          <a:p>
            <a:r>
              <a:rPr lang="en-US" b="1" dirty="0" smtClean="0"/>
              <a:t>Amelioration by lying </a:t>
            </a:r>
            <a:r>
              <a:rPr lang="en-US" b="1" dirty="0"/>
              <a:t>down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ailments </a:t>
            </a:r>
            <a:r>
              <a:rPr lang="en-US" b="1" dirty="0"/>
              <a:t>from either mental or physical exertion. </a:t>
            </a:r>
            <a:endParaRPr lang="en-US" b="1" dirty="0" smtClean="0"/>
          </a:p>
          <a:p>
            <a:r>
              <a:rPr lang="en-US" b="1" dirty="0" smtClean="0"/>
              <a:t>All </a:t>
            </a:r>
            <a:r>
              <a:rPr lang="en-US" b="1" dirty="0"/>
              <a:t>these features contributing to indolent, sluggish nature of the </a:t>
            </a:r>
            <a:r>
              <a:rPr lang="en-US" b="1" dirty="0" err="1"/>
              <a:t>calcarea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Almost all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calcarea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have stitching type of pain both internally and externally.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Dreams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Anxious ,Frightful ,Dead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Fantastic—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Fire 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Amorous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dreams, With pollutions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Ravenous hunger with weak digestion Calc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Calc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Calc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Milk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agg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 group has a general aggravation from milk and aversion to milk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Almost all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calcarea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medicines 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anaemic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-Calc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Calc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Many of them are anticonvulsant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Convulsion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Convulsion after suppressed eruption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Convulsion </a:t>
            </a:r>
            <a:r>
              <a:rPr lang="en-US" dirty="0"/>
              <a:t>after </a:t>
            </a:r>
            <a:r>
              <a:rPr lang="en-US" dirty="0" smtClean="0"/>
              <a:t>exertion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Convulsion from fear (fright from)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Convulsion </a:t>
            </a:r>
            <a:r>
              <a:rPr lang="en-US" dirty="0"/>
              <a:t>with </a:t>
            </a:r>
            <a:r>
              <a:rPr lang="en-US" dirty="0" smtClean="0"/>
              <a:t>hydrocephalus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6738" name="Picture 2" descr="http://img.docstoccdn.com/thumb/orig/1090218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6629400" cy="53641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Dropsy – both external and internal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Almost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calcarea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have emaciation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marasmus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(Constitutionally they are fat and flabby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G:\Calcarea Presentation\New folder\edema-or-oed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143000"/>
            <a:ext cx="2819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Emaciation: Calc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Calc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Calc flour,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Ravenous </a:t>
            </a:r>
            <a:r>
              <a:rPr lang="en-US" dirty="0"/>
              <a:t>appetite with emaciation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Emaciation of the affected parts: Calc </a:t>
            </a:r>
            <a:r>
              <a:rPr lang="en-US" dirty="0" err="1"/>
              <a:t>carb</a:t>
            </a:r>
            <a:r>
              <a:rPr lang="en-US" dirty="0"/>
              <a:t> </a:t>
            </a:r>
            <a:r>
              <a:rPr lang="en-US" dirty="0" err="1"/>
              <a:t>Marasmus</a:t>
            </a:r>
            <a:r>
              <a:rPr lang="en-US" dirty="0"/>
              <a:t> of the children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Tumors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cystic Calc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Calc flour, Calc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tendency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Perspiration cold and profuse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Profuse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Calc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Calc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sleep.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Sleeplessness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Calcarea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group has restless and disturbed sleep.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Frequent waking from sleep.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Sleep disturbed by fright, anxiety, dreams or thoughts.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stool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- Crawling and constriction in rectum. </a:t>
            </a:r>
          </a:p>
          <a:p>
            <a:r>
              <a:rPr lang="en-US" dirty="0" smtClean="0"/>
              <a:t> - Stool large and hard [</a:t>
            </a:r>
            <a:r>
              <a:rPr lang="en-US" dirty="0" err="1" smtClean="0"/>
              <a:t>Bry</a:t>
            </a:r>
            <a:r>
              <a:rPr lang="en-US" dirty="0" smtClean="0"/>
              <a:t>.]; whitish, watery, sour.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Prolapse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dirty="0" smtClean="0"/>
              <a:t>, and burning, stinging </a:t>
            </a:r>
            <a:r>
              <a:rPr lang="en-US" dirty="0" err="1" smtClean="0"/>
              <a:t>haemorrhoids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Diarrhoea</a:t>
            </a:r>
            <a:r>
              <a:rPr lang="en-US" dirty="0" smtClean="0"/>
              <a:t> of undigested, food, fetid, with ravenous appetite. </a:t>
            </a:r>
          </a:p>
          <a:p>
            <a:r>
              <a:rPr lang="en-US" dirty="0" smtClean="0"/>
              <a:t> - Children's </a:t>
            </a:r>
            <a:r>
              <a:rPr lang="en-US" dirty="0" err="1" smtClean="0"/>
              <a:t>diarrhoea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- Constipation; stool at first hard, then pasty, then liquid. 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Urine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Dark, brown, sour, fetid, abundant, with white sediment, bloody. </a:t>
            </a:r>
          </a:p>
          <a:p>
            <a:r>
              <a:rPr lang="en-US" dirty="0" smtClean="0"/>
              <a:t> - Irritable bladder. </a:t>
            </a:r>
          </a:p>
          <a:p>
            <a:r>
              <a:rPr lang="en-US" dirty="0" smtClean="0"/>
              <a:t> - Enuresis. (Use 30th, also Tuberculin. 1m.) 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Frequent emissions. </a:t>
            </a:r>
          </a:p>
          <a:p>
            <a:r>
              <a:rPr lang="en-US" dirty="0" smtClean="0"/>
              <a:t> - Increased desire. </a:t>
            </a:r>
          </a:p>
          <a:p>
            <a:r>
              <a:rPr lang="en-US" dirty="0" smtClean="0"/>
              <a:t> - Semen emitted too soon. </a:t>
            </a:r>
          </a:p>
          <a:p>
            <a:r>
              <a:rPr lang="en-US" dirty="0" smtClean="0"/>
              <a:t> - Coition followed by weakness and irritability.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Menses too frequent, copious and protracted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/>
              <a:t>- Before menses, headache, colic, chilliness and leucorrhoea. </a:t>
            </a:r>
          </a:p>
          <a:p>
            <a:r>
              <a:rPr lang="en-US" dirty="0" smtClean="0"/>
              <a:t> - Cutting pains in uterus during menstruation. </a:t>
            </a:r>
          </a:p>
          <a:p>
            <a:r>
              <a:rPr lang="en-US" dirty="0" smtClean="0"/>
              <a:t> - Menses too early, too profuse, too long, with vertigo, toothache and cold, damp feet; the least excitement causes their return. </a:t>
            </a:r>
          </a:p>
          <a:p>
            <a:r>
              <a:rPr lang="en-US" dirty="0" smtClean="0"/>
              <a:t> - Uterus easily displaced. </a:t>
            </a:r>
          </a:p>
          <a:p>
            <a:r>
              <a:rPr lang="en-US" dirty="0" smtClean="0"/>
              <a:t> - Leucorrhoea, milky [Sepia.]. </a:t>
            </a:r>
          </a:p>
          <a:p>
            <a:r>
              <a:rPr lang="en-US" dirty="0" smtClean="0"/>
              <a:t> - Burning and itching of parts before and after menstruation; in little girls.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Female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- Increased sexual desire; easy conception. </a:t>
            </a:r>
          </a:p>
          <a:p>
            <a:r>
              <a:rPr lang="en-US" dirty="0" smtClean="0"/>
              <a:t> - Hot swelling breasts. </a:t>
            </a:r>
          </a:p>
          <a:p>
            <a:r>
              <a:rPr lang="en-US" dirty="0" smtClean="0"/>
              <a:t> - Breasts tender and swollen before menses. </a:t>
            </a:r>
          </a:p>
          <a:p>
            <a:r>
              <a:rPr lang="en-US" dirty="0" smtClean="0"/>
              <a:t> - Milk too abundant; disagreeable to child. </a:t>
            </a:r>
          </a:p>
          <a:p>
            <a:r>
              <a:rPr lang="en-US" dirty="0" smtClean="0"/>
              <a:t> - Deficient lactation, with distended breasts in lymphatic women. </a:t>
            </a:r>
          </a:p>
          <a:p>
            <a:r>
              <a:rPr lang="en-US" dirty="0" smtClean="0"/>
              <a:t> - Much sweat about external genitals. </a:t>
            </a:r>
          </a:p>
          <a:p>
            <a:r>
              <a:rPr lang="en-US" dirty="0" smtClean="0"/>
              <a:t> - Sterility with copious menses. </a:t>
            </a:r>
          </a:p>
          <a:p>
            <a:r>
              <a:rPr lang="en-US" dirty="0" smtClean="0"/>
              <a:t> - Uterine </a:t>
            </a:r>
            <a:r>
              <a:rPr lang="en-US" dirty="0" err="1" smtClean="0"/>
              <a:t>polypi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image.slidesharecdn.com/homoeopathy-calcareamedicines-140224072408-phpapp02/95/homoeopathy-calcarea-medicines-27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2" name="AutoShape 2" descr="data:image/jpeg;base64,/9j/4AAQSkZJRgABAQAAAQABAAD/2wCEAAkGBxQSEhQSExIVFBUWGBgbGBcYGBkUGBcXFxoaGRcaFxgYHiggGRolGxgYITEhJSktLi4uFyA0RDMsNyotLi4BCgoKBQUFDgUFDisZExkrKysrKysrKysrKysrKysrKysrKysrKysrKysrKysrKysrKysrKysrKysrKysrKysrK//AABEIAS0ApwMBIgACEQEDEQH/xAAbAAEAAgMBAQAAAAAAAAAAAAAABAUCAwYBB//EAEwQAAIBAwIEAwQFBwgHCAMAAAECEQADEgQhBSIxQRNRYQYycYEjQlKRoRQzYnOSsbIVQ2NygrPB0iRTdKK0xNE0g4STo8Pw8QcWRP/EABQBAQAAAAAAAAAAAAAAAAAAAAD/xAAUEQEAAAAAAAAAAAAAAAAAAAAA/9oADAMBAAIRAxEAPwD7jSlKBSlKBSlKBSlRtTq8WCKpdyJgQAB0liegn4k7wDBgJNKr7vFUtgm99ER9oiG/qN0Y/o+96dK8s8P8QZ35ZmE45EIk/VUAgSPt9fgIACxpVfb091JRGBtno7sz3E81gjn9GZpE9DG+TaFgJS9cD+bHNWP6SkQB6Lj8qCdStGi1HiIGjE7gjrDKSrCe8EET3rfQKUpQKUpQKUpQKUpQKUpQKUpQK0a3U+GhaJMgAebMQqie0kjftTWanw1mCxJAVR1Zj0A/69gCe1QdSMcH1F4CGBCIAFLTCgSC7GSOkSe28UEkWbx3N0A+SpKj4yZPxkfCs9LpipZ2bJ2gEgYgKs4gCTtux3J3Y+gGzUahUVmYwFEt3geZ9I/dWRurkEyGRBIWRJAgEgdYkjf1FBnSqbUe0VvG4bfO9tUfEkW5tuWC3AzwCkW7jSOoQ+lR7Ov1Fy9ae2pNhkU/VxYnINJO64nEgqSCOgaSyh0NKVDv8UsoSDcWVUsQNzCzOw78rbdeU+VBCv2UFzw18YNORxe4ipmd3UHlfmMkbgbyOxn6C8WDK0Zo2LR0JgEEeUqymO0x2qLw7X5uW38N1DpkQDKkpcAH2dkYESD4hMxFbeDHJDe/1xFweilVCfPAKT6k0E+lKUClKUClKUClKUClKUClKUEHiRxay591bkH0LqUU/tMB/aNSL2mRyrMoJWYPx6j1Gw28wD2FR1HiXmndbWIA/pCMix+CskfFvStfG+JiwhMnOCwUKzkqkF5CjlEbZGACw3oItvhU6i9mBgVP1YzF4AOrP9YAoeXtkPStFvh7LdS7dvgXcLdt8ZYtznBlJ/Ni4ZyGJ6QGEEnZxDjdwM6WranENBOVxybceJ9CgygAiDMksojmBrK7w+5eVrd1VIODLddVJ5SrolxF96LgaRsMSNySTQSrGi01hRcVVAUcrmbjAEBQFYy0EBVCj0AFRNZ7RANbCLysTkzbEFbnhsgQlTkDPmekK87WX5CGtC3dOfQkj6OCGyXDEyoUgRvIgbk71louHWrQPh21WTJMczHuzMd2Y9yTJmgrODDUFWtahCV50D5A/RpNsM2UObjxn0Kww389en4ILaC0tkPy283ZsEZlteCSAssxw2IO3rXQ1G1ur8PEBS7O2KqIEmCxkkgAAKTQY8P0nhrDEMxJJYAiZj7TMx6Dqx6eQArHhAAQqPdV7ir6KrkAD0EYj0ArFhfubHGyvchvEuR3A2CofXm+HepdiyqKFUQqiAPSg2UpSgUpSgUpSgUpSgUpSgUpSgrrj+DeLMYt3QJJ6LcXYSewZYHlKR1YVu1nDkumWy6YkAkB1mcXA6rP7yOhIMoidjuKhHhFmINsFeyGSgjpCE4iO0Dag36bR27Yi3bRBAHKoXYdBt8T99b6r1sXreyMtxR7ouFgw9DcGWQHqs7bk9a8uaJ7u15l8PvbQGG9HcmXX0AWehkEigsAai6vVkMLaANcO8EwEXuzkdB2A7n0BIw/km0PdTD9WzWh9yECpGm0qWxCKFBMmBEnzPmfU0EO9rbqAZiwkmAzXiAT6AoJPXae1OHYXGNzxRdcDaBiqq3TBfJo97efONqx4nbPio3hNdTw7qlVCHIuU5WzIEEKfTzPm00tfNxVuKCmNwOCq8p5AoYdZZ912377UFpSlKBSlKBSlKBSlKBSlKBSlKBSlKBSlKDXfvBFLsYVRJ7/AIDcn0FQrtx4yuXBYU7AcmUnpkzSsn7IHzNZ8WICoze4txC3lE7E+iti09sZ7VB1fBBf1JuXpZEVPDWAVG5Ln4nYEeQG/kEo8RNslLisxgFGtoxW5PQT7qPI6Foggz1C7cr7TAt2/IktdP8AaUYgH4MfjW7R6RLSBLaBFEkAbCSZJ+ZJNZWbwbKAeVsfjsDt98fEGg0jT3P9dv6osfcN4+dYFdQBOdlz9nB7c/2snj9k1OrVZvBiwEyrYn4wG/cwPzoIVrVXrs4W/BAJE3RkSQYOKIw5fJiw+BBmtgv3LbAXcGVjAdAUxY9Aysx2J2yB6sBHes+KcPW/bNti6z3RihB8wR/jVXatXbelNq9cNy54mFpyOZucGyzAHcrsWPcITFBf1B1XEMLi2wpZiATuq7Exy5HmOxMDsPUAyr15UEsYH3knsABuT6CoDaUXzmWYDllOVsShyEdcGMgmN+m4gUGw8Wtw25LKGOH1ji5t7dt3EDevbfEMrrWgphTDNzbNiGjZSAII6kfA1qOg04JckAhmuE5/ZIL9/cDBSV6ZCetZJZstne5wDkWyNxUjGGODELGPcCg1aXi/j23ezhyMRJOYK45KwxPcEbGI3HalzW3kspdi3cLY5ATbA8QqFIktMTv0nrtEHceIWlFu4A0XVGJW25JUKWEgCRAJ2PrU1WDAEQykAgjcEdQRQe2wYGRBPcgQJ9BJj76VlSgUpSgUpSgUpUTiuvWxbNwhmjoqwWduyrJAnb8KCPruKojPbZGZVtXHuNAKKqBZUyZLEPMREdY2mTwu0y2kVySwG8nIjyBY7tA2yO5iTua0cTsjwrjFVDMFzIgkwRtMAtAkD/Cpt++qCWIAmJPrQRWvG6xW20IPecQSSfqoekxEt2mBvJWVYsqihVEAfPc7kknckmSSdyTULWv4tk+CZnEwDiSuQLLuRBIkbkfEdRh7Pae4lsrcXHfYcogYqDCqSFBYMYHn0EwAtKi3tGCSyko57gmCYiWScX2EbiYHUQKkzVFxbhFy5eDr4bLB9/3llYGJxJSCM5UgkmPIgLfSXWYc6FWGx3BUnzWDMfGDvUfWp9Np2/SdI7QyM0gfaHhgT5Mw71ld4giEJJZtgYjYnz32MBm+Ck17rBNyyPJ2b5C24/ewoILcLN7O3qV8RVuF7TsElSS0YYjYKhC8wkywOQNWulsBFCiNgJgBQT3MDYTUG/xAvZF2we6zlbZjiSMjhIacTkPMdOoNTtLcLIrFcSVBK+RIkjffagqrXARkzMxlhqFPO7DC+4YYqxxQgATA6/juscHHhG07AAkEiyv5OCRv9UlhJAnm7R0mrSlBXrwoBUUXHGDMwIImGy5SSCSIaJ67AzNTbFoIqoohVAAHkBsOtZ0oFKUoFKUoFKUoFYXLStGSgwQRImCOhE9D61nSgq9PpHuJqFvFousygSOW2VCjGDsOp89/lWm/fa5p0LKMyYcLJCusq4WN4yBHY+W8VYX9XDYIub+Q2Cz0Lt9UfefQ1AUNYa490qLVzd8ZAtPAWZ64kAS20ETG5ICJpGNrcdTsYAJ6gHEdOsIvSTJjBVA6G5cCqWbYASfQDc1EPC7ZO4kRiF7BcQgAjcADKN/5xvOovHNFbaJRcrreGbpAY21dSDiW93IcgjbK4NjJBCBoOFRfDpaaFUMjXcQwYyDzoC75AicySMZIM1Z6bijNmSmKI4RpPMrYqSTtBUFonyE7g1ZgV5dthlKnoQQfgdjQc/rki6VXYFth7ssx3afMkQD+hI92GtxaJvZEQESFPmXMt9wVfvNRtHqjCWisXts8hscRDXAZGa7ASJIzWQKzt8EsAc1sXGknO4M7hJ75ncekdNoigk6LRpaXFBAmepPYKBv2CgADyFSKg6RjbfwWJYETbYmWIGzKxPUiRBO5B7kEmdQKUpQKUpQKUpQKUpQKV4TVFpeIam6qv4TIrAMABacwRI5jeE7foigvqicU1LW7TMi5P0RftMeg/wAeo6HcdarNRrtRbGfhOyruwcWlle+LJcMHvBUz0kdal2srt0XRGCFkWe/UXHA85UID5ZncMKDPh15Fi2Q6OZP0kZOe7ZLKsT1gHbyFZa7itm0wR3AdlLBQCzYLAZiqgkKJEsdhNbtWLbKVuFce8mIgZTPYiJntE1x+u1edzTXmRjbR209y8wKrdt3zgpWRzoxW2S45ZO07kB2FmxgMU92dlP1RvsvpMQO246QBX6jWXIZL2lJQgg4k3ZO0ABVkjrzHE7dK2cA1zXEKOPpLZxYgyGxJTL0lkaR2I7iCbSgp9HrihCN4jWyQFuOjqyljCpcLKMtyAGEncTvzNcVo1un8S2yTGQIB+yexHqDB+Va9Fqy9oPjzbqyqZh1YpcAJiQGDb94oNmr0iXVxdQw/ESIlSN1PqN6r7WuuIfAZfEuxKNOKvbG2dxseQgwCADuQQN4FsZn07/4VD4tYdk+ijMbbmJU7OMoJG249VXr0oIOvs3QbNw3lON5JhAFCvKcu5aTkBJYjmJiruqziGkD23SGDC0QGkgbgiCQ28EA9fnU+xdDqrDowBHwImg2UpSgUpSgUpSgUpSgVznDRcwCflCjAsioCqcttzbWQVLTygTME9h0ro6o9Hwew73ne2rXA7IW3nEt4yr8JcH1oInGdPcNq7bGrBLLhhAkG4VUMWksIyH31c6jRCEQEraUAYJyzuAolYhAOoEfdtUPVcLt2gWQNlcu2MiXdy0PbAJLEyQqjc1dUEK3wmwvu2LQ6dLajoZHbz3rHi/CU1KqrlgFYMMSBuNwdwYIO4IgjzrdqNciGCTJiAFJ6mAJAgEnbetScVQiQLjL2ZbbsDHcFQZHr3oK7WaPwGF2zZA8MM924TzXVxYFMt2dujy+0qo7yt8DO9UPGeJq+GmGateYKCym0pG7MvOAXlUYEKJg9VkGr+gVAsnw7rIfduksh7Bo50+cF/WX8t59adVpxcXEyNwQR1VlMgie4Py+VBurG4sjYkbgyI7EGN+xiPnVZduai0ZxGotxuFAS8CO+5CPIjbl7x2Wtj61LgE2rrQVYA2nXmBld2AAII7kUGXGrsW8AQGukW1kwSX2MdyQuTbdlNTgKqm4e90F7pC3CsW1EMtkyGDBoBZ8lQntyAAdS0/QajxLaXIjJQY6wSNxPeKDfSlKBSlKBSlKBSlKCn1+odbrZ3blu1iuBt2w4J3zLuUbE+7A2+J3jTZ1drJguquFi3MFtoSWiNwLXWEP7J8qn8eaNNfPlauH7lJo3DFOcwC0xtsAesj60kCfMADoKCA2qtXMT+UXzich9F3AkHa1vytPlBB8jWOovWrnI1++09B4X2lMdLP2ciPgTVhb4WoDTuTO56RMwR3k7t9o+kAeWOFrzZ80yP7MgnI9y0At2Ow6CgpNTpdKyQ12+VGLytppIJ5ZZbUlWiI6MBG42qf+XWxC+PqZnGPBbrjlECzty7/CrIaADedwS2+83D9dvMgQAOgHwEaNNwsY88yeo2PKTkyk98m3Y/WPpAoIh19olR498nlK/Qz7wYqR9DtsrGfIGn8pWQAWvaiCAwm24lTJB5bY7An5GptjhSjIvzFiZ/qyCQfPKBl5wB7oAry1wteYuSzsScpMjyj12BnzVemKwEZtfZ3+kv7eS3us4xAX7W3xB8qxOusTGWoJmNvG6yV7eob9hvsmLDTcOVIPcfITESAOkDYeQkdzWOm4XbTtltG4EdADt03AA8gFAEARQV7cRseeo3E9bw2gmdyIEAn4b1i/EbPXHU/DK6DO22JcGdwIj3iF6mKtbfDkDFiJYtlJ8+o28hsfioPYR63DrZM4gbRttsZHbvBIn9JvMyFSmqskkBdRtMnxXjbrDeLH/0a1rq9OBATUgb7Z3V3PMZBfYyRM92UdWE9AlhR0VRtGwA28q98FZnET5wJ7/5m/aPnQUCMbjBbS3bZK553LzHETAItZMH37NAroqrV06pqExEZW7pPXqGsgfvqyoFKUoFKUoFKUoIPHf+zX/1Vz+A1OqHxlZ094edq5/CamUClKUClKUClKUClKUClKUClKUENmnUKPK03+8y/wCWplQkH+ksf6JP4nqbQKUpQKUpQKUpQatXZzR0mMlKz5SIqpsa2+bFq6fC5xZkYtsbpRTvl2y/CruqYJ/o1tZ925aX9i+o/wAKCfF7zt/st/mrRrb15FyBte8o3DfXYL9r1qxrRrrRe26gwWUgHyJG1BA/K7vQtbykiBbY7yQonxBuQCfIYmT3rY967MC4hMxtabc/W3NzoO5+XXapemcOq3IgkT03ExI/CPlWjT2jcUXDkhce6RDKh3wP2W8yO/fYUEW9rXUT4gPNAi1OUEAlefpJj1MATImDxfimosukvZCMNybbSrgZFWi4QDjBHnzdAJro/CXbYcvTbpAgR5bE1Wa/h5e21vHuXRldkcOu4YspDSzSCBAxkHYxQVug4pqL1xbaso2LOTbKlVBiMWMhmnafJuuO9t4F1QWuahjsNlVBvsIEqTu0xv3FavZ0IyveSStxhgzFmbBFCgEuSff8Q/2qtHtglTvymR8wRv8AImgpSl0SXLkEgKPEwj05Y+ySTH1h0AMZ+AzKCmZyMBjdu7LBl4Dbieg7iN99p3EbHiYJBKky3liN9/UmAPiT1AjfatkCC0zPpAPQCOgA2+VBR3nCoXPiRiSIvXTIjLKcoxVIkiQSYHrI1mgxtJz3cs7IJ8W7vNxFaebuCfvqTfth7i2goAQKzHsADKIvzQE+gHmK2cU9wfrLP96lBo4fpFS/eILbpa952fobnTImOvarOotv8/c/V2v4rtSqBSlKBSlKBSlKBVMv5gb/AP8AR/zVXNVAX6H/AMR/zVBb0pSgr9M/h3WtHZWl7ZhokybilvdDTzATJBO3KTVhVb7Qz4JZTDK1tgYkiHWYEHqJHTuai8H9oBcIs3sbd6OkgLcIOJNqTJ37dpiW60FytyQTB2JEREx5T++vUnr5xt3HpWVKCrtKNLIiLBJYEARaZ2LPlHRCxme0tJAirNht1j18q9NVzWWsCbYLWx1tdSo87Xfb7HSOkHYhYAfOqni/FmW5b09kBr9w9WDG3bQczs7DacQcUmSSPqhiNWt4nfa0bumS34fhs4uXcpaIZcbYE4suXMxBBAOJFVnAdO35QpaSed2LHmzIjp5AXCPITA2OwdPotGtpcVHUlmJ3LMfeZj3JrXxT3F/WWf71KmVD4p7i/rLX94tB7aH09w/0dr+K7Uuodj89d/q2x/Ef8amUClKUClKUClKUCqYn6E/7SP8AiQKuapW/Mt/tI/4laC6pSlBC41/2e8fK25+4Ej91QruhQX7jXAptvZOQYDEBSMsp2iP3VL48D+S6iOvhXI+OBqLxbd2MrFu2lwhiQpCuWIYgGByAzB6dDQNK11JNtXeyIhbhPi7gk+HlzQNtn3MncQJtdPeDqrqZVgCO2xEjY9K80t0uisUZCwBxaMlns2JIn4Goul+juG19VsntnykzcT5EyPRiPq0E+tWqZwpNtVZuwZigPxYKY+6s2uAQCQJMCTEmCYHmYBPyqv1qm5dFoXWVcCbirE7lQgyiVyGY2322giaDLQWwdKizIa0N+k5Lvt269KruD2CLtp8iQ9ljvO5PhGeu/vfifWb9bYAxAAAEADYAdABVPws76T/Zm/8AYoLqofE/dX9Za/vFqZUPinur+ttf3i0DT/nrvwtn+If4VMqJa/P3P1dr+K7UugUpSgUpSgUpSgVTsItXZ+rey/8AUV6uK57iOqRLevBdAecgMwH8whHU+c0HQ0oKUGF63krKe4I+8RUHR8NYT4rrcm2tsgIUBUTMgs0zNWNKCqvWrlkowu3XthodCq3CEKsBEL4hh8N5Jjr3NY6riVhuW4xtRzI7zZkiQTbLwSRvPo3cNvb0oKWxpHvhTfIa0GyRWt43GAEI1zeAZJaAoI5ehBFWun06oIRQATJ9T5k9z6mttKBUXS8PtWzKW0UxEgAGOsT5bDb0FSqUCofFRyL+ts/3qVMqHxYfRMRPKVbYEnkYNsBuTtQLR/0i4P6K1+LXv+lTKrNDfD6i8y5FfCsgNiQpIa8SFJENAKzHmKs6BSlKBSlKBSlKBUe7obbHJraMfMqCdum5FSKUClKUClKUClKUClKUClKUClKUClRb3EbSNg11FbblLAET0kTtPapVApSlApSlApSq7imquKyW7aMS+RLBZChY2k8qscpBbblOzGFIY6ZXvF2a4ypm6qiQuyMUJZ92JJUnlKwIG/Wt/wDJlvuGb0d3uD7nYiqThmtu2Eu3LoJsr4pnJHc3BdK4piiZZtlAKiCRuZhaa9r9VfJZjd26WdNlCTuA9xYLNETJAIMgCg7Q8Ltdkw/qFrf8BFefkLD3L11fQlXHzLqW/GuX1vGNQkWPEVMI8W6xUtk8MtpSRjKoyAuYynsZrUnGNQhWz4xvLdIC3AEzQhGcjouQYKO0jeCclxDrfDvj+ctN8bbKY+Ic/up4mo/1dn/zGH4eHVf7MahybqM5cLiQScscspUMeYgYgw8sMiJiK89oPaDwDggUtALMxxS2GkLkZEkkdJHnPSQsf9IP+qQ/2rn+Sh0lw+9qGH9RUUf74Y/jVBwL2juvqFs3TYfMEjwgytbgZDxFLtsQDzHHeIBnbp9XqFto1xzCqCT8Bv8AM0Ef+TVPV7p/724v4KwH4V6eGWj1Un4s7fvNcje4hevElnuKeot2M2wXsHNsGZ+1uCQdgNhNs+0N5NOckm8bhSz4qmxmuKsbjqYgKWI2gEgCRM0F+eFWuwZf6ty4n34sJHpQ8PP1b95fmj/jcVjXLWON6hMmOoS4BuVNsSo7YsCnYNysATsQ0DfdqPau/bcq2mDhSisVYiWZFLOBuQiuxBEEws7kgUHRnR3O2pufs2v8la7NjxPd1dxwDBxNmJ8iVSQfn3qj1PHHvW9Tae1iDYulWVjMhTKsIkGDIYT0Ow2mNwbX2dLfuB38NTatbkEqTndgkquIHXmmDPRTIoOifgSEYFn8LqbYYjO5JJe5cBzedtiY23naNfB9Qhv6mylxmFvw5VmdyrMGyIZyTjsBAMAq3SrdXBAIMgiQRuCPSuT/APx/zLcu93wY7k7vlcY79JL/APzoA66lKUClKUClKxuXAoLMQAASSegA3JNByvGUJ0VzqVTUszQJIVdQWJjuFPMfRDVdpuI37VhrFsW7Q52F4sXcB2LsSmIUEBvzhYiCGxIkDr+CoRaBIILtceDsQLjs4BHmAwB9ajn2b0uWRsqRIbAybeQMhvDJwyBMzGx360HE6K6W8Qm6zS85nkY8g95goUgiStwbQVIIUqa02r6F9OcGSLtxVR1CsSqXbe0sZO6nCJ50jdoH0i/w607B2tqzDuR5dJ8/nWGs4VaurcDW1BuAZMAA5KkFTlEypAI8iBQcxw/jF22Liraydny8RnBt44qqgcxck4kDLEDoSDtVZptd4l9tRctSDckoTAZVtm2pUsAHHiWyQp3GJbsY6O17PlJzvrj54Q0Eb9WK5HvtB+zO9TL2h0bKiHwotiEIfFl88XBDCYBO+5oKXhftKbRuHU4KqpbLFLbSLju4Ccvv9DACyAsyQ21n7T3Bf0Je02aN4Lh0I3t+IjswPSMAT8Jrf+T6M2/Cm1hIMBwDkIAOQOWQAAmZgRU3T37KKqI9sKoAADCAB0HWg4nScVu6dXtWUtCWZ3vOzEAQOqxMARzE7KOkzGvXXnuuEvy7PZBUhTbAS693GVOyMVwHWQUGxrrv5L0jGcLbbg45SkjcHw5xkEk9O9TtVoLV0q1y2jlZxLKGIB6gE9j3Heg+b2r/AIguWcXMulo3LgALm5gnSABhmg5QojoIrd7Qa8Jd1be9gzGOoEW1kEKZG+++/XbpX0E8Os5B/Bt5CIbBchj7sGJ27eVQ9V7N6a4zM1rdjLwzoHO/vqpAbrO46xQRNVwi1p9LfMEv4FwM5JkypyiTCAmNhA2HkK5dTcS7kwhQsu7QCPeyAbLkKkJIxPvklgsE/Q9VpkuI1t1DIwKsvYg7EbVX2/ZywGVirPj7qsxZR5cvRo7ZTjJiJNBVeznHbVsWdK+QuPkUAtvgttnc2gzQVSUAhSdpXzWYns47abVPYYchJSSfI5WT0iCtzE/pMvXcjp7/AA+wLn5S6qHX65MRtjO5icTE9Y2rj2uflesLWTs1y0VIkSlphndMH3TjCnoYXcyVoO/pSlApSlAqNxHTm5adBEkd+h9D6HofjUmlBx1z2vvrdey2ltoUxBbxi8uy5Y20FsNcgeUb1nZ1fELu+JSTsVRbYA2ksLxLN17AdDv0NdbHevaDj24DrrhHiaogfo3binpHS2qLPyiewravsdkPpbweRH5ses++zTuZ3nYAdJB6ulByx9hdORBe537We/X+b+zy+q7VLHsrZjFmuMPVgJ6dcQO4n4knqSTfUoKVfZbTCBjc2II+mvbEY/p/oj8fMyX2V0o6I+0fz17tjt7/AE5F29KuqUHPt7F6IzNkmdjN28Z2K7y/kxHwrFPYjQiIsHbv4l0noB1LzPKv7IroqUHMp7B6EABbMR05m297oSZ+sfw8hG9PZKwBCm4B/WB/Eiav6UHPt7J2j/O3xM9HHcyY5duvUdNvIRH/AP0i1MjU6sbgx40iRtsCpgenT511FKDmbfsRpgwcm4zAghiVDAgyCGVQQfUGau+G8MtadcLSBR36sxjpkzEsx9STUulApSlAp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524" name="Picture 4" descr="http://www.homeopathyschool.com/_images/Bears/Calc_Carb_bear_v2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 descr="http://image.slidesharecdn.com/homoeopathy-calcareamedicines-140224072408-phpapp02/95/homoeopathy-calcarea-medicines-28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Modalities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Worse, from exertion, mental or physical; ascending; cold in every form; water, washing, moist air, wet weather; during full moon; standing. </a:t>
            </a:r>
          </a:p>
          <a:p>
            <a:r>
              <a:rPr lang="en-US" dirty="0" smtClean="0"/>
              <a:t> - Better, dry climate and weather; lying on painful side. </a:t>
            </a:r>
          </a:p>
          <a:p>
            <a:r>
              <a:rPr lang="en-US" dirty="0" smtClean="0"/>
              <a:t> - Sneezing (pain in head and nape). 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aggravation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aggravation at night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Aggravation on ascending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-Calc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Calc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Calc pho,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Aggravation after bathing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image.slidesharecdn.com/homoeopathy-calcareamedicines-140224072408-phpapp02/95/homoeopathy-calcarea-medicines-29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Relationship </a:t>
            </a:r>
          </a:p>
          <a:p>
            <a:r>
              <a:rPr lang="en-US" dirty="0" smtClean="0"/>
              <a:t> - Antidotes : </a:t>
            </a:r>
            <a:r>
              <a:rPr lang="en-US" dirty="0" err="1" smtClean="0"/>
              <a:t>Camph</a:t>
            </a:r>
            <a:r>
              <a:rPr lang="en-US" dirty="0" smtClean="0"/>
              <a:t>.; </a:t>
            </a:r>
            <a:r>
              <a:rPr lang="en-US" dirty="0" err="1" smtClean="0"/>
              <a:t>Ipec</a:t>
            </a:r>
            <a:r>
              <a:rPr lang="en-US" dirty="0" smtClean="0"/>
              <a:t>.; Nit ac.; </a:t>
            </a:r>
            <a:r>
              <a:rPr lang="en-US" dirty="0" err="1" smtClean="0"/>
              <a:t>Nux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- Complementary : Bell.; </a:t>
            </a:r>
            <a:r>
              <a:rPr lang="en-US" dirty="0" err="1" smtClean="0"/>
              <a:t>Rhus</a:t>
            </a:r>
            <a:r>
              <a:rPr lang="en-US" dirty="0" smtClean="0"/>
              <a:t>; </a:t>
            </a:r>
            <a:r>
              <a:rPr lang="en-US" dirty="0" err="1" smtClean="0"/>
              <a:t>Lycop</a:t>
            </a:r>
            <a:r>
              <a:rPr lang="en-US" dirty="0" smtClean="0"/>
              <a:t>.; Silica.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Calcar</a:t>
            </a:r>
            <a:r>
              <a:rPr lang="en-US" dirty="0" smtClean="0"/>
              <a:t>. is useful after </a:t>
            </a:r>
            <a:r>
              <a:rPr lang="en-US" dirty="0" err="1" smtClean="0"/>
              <a:t>Sulphur</a:t>
            </a:r>
            <a:r>
              <a:rPr lang="en-US" dirty="0" smtClean="0"/>
              <a:t> where the pupils remain dilated. </a:t>
            </a:r>
          </a:p>
          <a:p>
            <a:r>
              <a:rPr lang="en-US" dirty="0" smtClean="0"/>
              <a:t> - When </a:t>
            </a:r>
            <a:r>
              <a:rPr lang="en-US" dirty="0" err="1" smtClean="0"/>
              <a:t>Pulsatilla</a:t>
            </a:r>
            <a:r>
              <a:rPr lang="en-US" dirty="0" smtClean="0"/>
              <a:t> failed in school girls. </a:t>
            </a:r>
          </a:p>
          <a:p>
            <a:r>
              <a:rPr lang="en-US" dirty="0" smtClean="0"/>
              <a:t> - Incompatible : </a:t>
            </a:r>
            <a:r>
              <a:rPr lang="en-US" dirty="0" err="1" smtClean="0"/>
              <a:t>Bry</a:t>
            </a:r>
            <a:r>
              <a:rPr lang="en-US" dirty="0" smtClean="0"/>
              <a:t>.; </a:t>
            </a:r>
            <a:r>
              <a:rPr lang="en-US" dirty="0" err="1" smtClean="0"/>
              <a:t>Sulphur</a:t>
            </a:r>
            <a:r>
              <a:rPr lang="en-US" dirty="0" smtClean="0"/>
              <a:t> should not be given after Calc. </a:t>
            </a:r>
          </a:p>
          <a:p>
            <a:r>
              <a:rPr lang="en-US" dirty="0" smtClean="0"/>
              <a:t> - Compare : Aqua </a:t>
            </a:r>
            <a:r>
              <a:rPr lang="en-US" dirty="0" err="1" smtClean="0"/>
              <a:t>calcar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- -Lime-water - (1/2 teaspoonful in milk); (as injection for </a:t>
            </a:r>
            <a:r>
              <a:rPr lang="en-US" dirty="0" err="1" smtClean="0"/>
              <a:t>oxyuris</a:t>
            </a:r>
            <a:r>
              <a:rPr lang="en-US" dirty="0" smtClean="0"/>
              <a:t> </a:t>
            </a:r>
            <a:r>
              <a:rPr lang="en-US" dirty="0" err="1" smtClean="0"/>
              <a:t>vermicularis</a:t>
            </a:r>
            <a:r>
              <a:rPr lang="en-US" dirty="0" smtClean="0"/>
              <a:t>), and Calc. </a:t>
            </a:r>
            <a:r>
              <a:rPr lang="en-US" dirty="0" err="1" smtClean="0"/>
              <a:t>caust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- - slaked lime - (pain in back and heels, jaws and </a:t>
            </a:r>
            <a:r>
              <a:rPr lang="en-US" dirty="0" err="1" smtClean="0"/>
              <a:t>malar</a:t>
            </a:r>
            <a:r>
              <a:rPr lang="en-US" dirty="0" smtClean="0"/>
              <a:t> bones; also symptoms of influenza). </a:t>
            </a:r>
          </a:p>
          <a:p>
            <a:r>
              <a:rPr lang="en-US" dirty="0" smtClean="0"/>
              <a:t> - Calc. </a:t>
            </a:r>
            <a:r>
              <a:rPr lang="en-US" dirty="0" err="1" smtClean="0"/>
              <a:t>brom</a:t>
            </a:r>
            <a:r>
              <a:rPr lang="en-US" dirty="0" smtClean="0"/>
              <a:t>. (removes inflammatory products from uterus; children of lax fiber, nervous and irritable, with gastric and cerebral irritation. Tendency to brain disease. Insomnia and cerebral congestion. Give 1x </a:t>
            </a:r>
            <a:r>
              <a:rPr lang="en-US" dirty="0" err="1" smtClean="0"/>
              <a:t>trituration</a:t>
            </a:r>
            <a:r>
              <a:rPr lang="en-US" smtClean="0"/>
              <a:t>). </a:t>
            </a: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image.slidesharecdn.com/homoeopathy-calcareamedicines-140224072408-phpapp02/95/homoeopathy-calcarea-medicines-30-638.jpg?cb=139324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47448"/>
            <a:ext cx="2314575" cy="15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PREPARATION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/>
              <a:t>Hahnemann's </a:t>
            </a:r>
            <a:r>
              <a:rPr lang="en-US" dirty="0" err="1"/>
              <a:t>provings</a:t>
            </a:r>
            <a:r>
              <a:rPr lang="en-US" dirty="0"/>
              <a:t>, </a:t>
            </a:r>
            <a:r>
              <a:rPr lang="en-US" dirty="0" err="1"/>
              <a:t>trituration</a:t>
            </a:r>
            <a:r>
              <a:rPr lang="en-US" dirty="0"/>
              <a:t> of the middle layer of the oyster-shell. </a:t>
            </a:r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Dr. Koch's </a:t>
            </a:r>
            <a:r>
              <a:rPr lang="en-US" dirty="0" err="1"/>
              <a:t>provings</a:t>
            </a:r>
            <a:r>
              <a:rPr lang="en-US" dirty="0"/>
              <a:t>, precipitated carbonate of lime from a solution of chalk in hydrochloric acid, is triturated with an equal quantity of sugar of </a:t>
            </a:r>
            <a:r>
              <a:rPr lang="en-US" dirty="0" err="1"/>
              <a:t>milk;twenty</a:t>
            </a:r>
            <a:r>
              <a:rPr lang="en-US" dirty="0"/>
              <a:t> parts of this are mixed with one hundred parts of alcohol, and this is termed the tincture.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This great </a:t>
            </a:r>
            <a:r>
              <a:rPr lang="en-US" dirty="0" err="1"/>
              <a:t>Hahnemannian</a:t>
            </a:r>
            <a:r>
              <a:rPr lang="en-US" dirty="0"/>
              <a:t> anti-</a:t>
            </a:r>
            <a:r>
              <a:rPr lang="en-US" dirty="0" err="1"/>
              <a:t>psoric</a:t>
            </a:r>
            <a:r>
              <a:rPr lang="en-US" dirty="0"/>
              <a:t> is a constitutional remedy par excellence. </a:t>
            </a:r>
          </a:p>
          <a:p>
            <a:endParaRPr lang="en-US" dirty="0"/>
          </a:p>
          <a:p>
            <a:r>
              <a:rPr lang="en-US" dirty="0" smtClean="0"/>
              <a:t>Moreover</a:t>
            </a:r>
            <a:r>
              <a:rPr lang="en-US" dirty="0"/>
              <a:t>, </a:t>
            </a:r>
            <a:r>
              <a:rPr lang="en-US" dirty="0" err="1"/>
              <a:t>Calcarea</a:t>
            </a:r>
            <a:r>
              <a:rPr lang="en-US" dirty="0"/>
              <a:t> is one of the </a:t>
            </a:r>
            <a:r>
              <a:rPr lang="en-US" dirty="0" err="1"/>
              <a:t>polychrest</a:t>
            </a:r>
            <a:r>
              <a:rPr lang="en-US" dirty="0"/>
              <a:t> remedies, and ranks with Sulphur and </a:t>
            </a:r>
            <a:r>
              <a:rPr lang="en-US" dirty="0" err="1"/>
              <a:t>Lycopodium</a:t>
            </a:r>
            <a:r>
              <a:rPr lang="en-US" dirty="0"/>
              <a:t> at the head of the </a:t>
            </a:r>
            <a:r>
              <a:rPr lang="en-US" dirty="0" err="1"/>
              <a:t>antipsorics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2858</Words>
  <Application>Microsoft Office PowerPoint</Application>
  <PresentationFormat>On-screen Show (4:3)</PresentationFormat>
  <Paragraphs>379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CALCAREA CARBONICA</vt:lpstr>
      <vt:lpstr>COMMON NAME</vt:lpstr>
      <vt:lpstr>Slide 3</vt:lpstr>
      <vt:lpstr>Slide 4</vt:lpstr>
      <vt:lpstr>Slide 5</vt:lpstr>
      <vt:lpstr>Slide 6</vt:lpstr>
      <vt:lpstr>Slide 7</vt:lpstr>
      <vt:lpstr>PREPARATION  </vt:lpstr>
      <vt:lpstr>Slide 9</vt:lpstr>
      <vt:lpstr>Slide 10</vt:lpstr>
      <vt:lpstr>SOURCE</vt:lpstr>
      <vt:lpstr>CLARKE SAYS,  </vt:lpstr>
      <vt:lpstr>Slide 13</vt:lpstr>
      <vt:lpstr>SPHERES OF ACTION  </vt:lpstr>
      <vt:lpstr>CONSTITUTION  </vt:lpstr>
      <vt:lpstr>Suited to</vt:lpstr>
      <vt:lpstr>CHILDREN</vt:lpstr>
      <vt:lpstr>THERMALS  </vt:lpstr>
      <vt:lpstr>Slide 19</vt:lpstr>
      <vt:lpstr>Slide 20</vt:lpstr>
      <vt:lpstr>Calcium needed by the body for</vt:lpstr>
      <vt:lpstr>Miasm</vt:lpstr>
      <vt:lpstr>Slide 23</vt:lpstr>
      <vt:lpstr>Slide 24</vt:lpstr>
      <vt:lpstr>Slide 25</vt:lpstr>
      <vt:lpstr>Slide 26</vt:lpstr>
      <vt:lpstr>Slide 27</vt:lpstr>
      <vt:lpstr>Mind</vt:lpstr>
      <vt:lpstr>Slide 29</vt:lpstr>
      <vt:lpstr>From Kent’s lectures  </vt:lpstr>
      <vt:lpstr>HEAD</vt:lpstr>
      <vt:lpstr>EYES</vt:lpstr>
      <vt:lpstr>EARS</vt:lpstr>
      <vt:lpstr>NOSE</vt:lpstr>
      <vt:lpstr>Face</vt:lpstr>
      <vt:lpstr>Mouth</vt:lpstr>
      <vt:lpstr>Throat  </vt:lpstr>
      <vt:lpstr>Slide 38</vt:lpstr>
      <vt:lpstr>Stomach  </vt:lpstr>
      <vt:lpstr> Abdomen  </vt:lpstr>
      <vt:lpstr>Respiratory  </vt:lpstr>
      <vt:lpstr>Slide 42</vt:lpstr>
      <vt:lpstr>Slide 43</vt:lpstr>
      <vt:lpstr>Slide 44</vt:lpstr>
      <vt:lpstr>Heart  </vt:lpstr>
      <vt:lpstr>Back  </vt:lpstr>
      <vt:lpstr>Extremities  </vt:lpstr>
      <vt:lpstr>Sleep  </vt:lpstr>
      <vt:lpstr>Fever  </vt:lpstr>
      <vt:lpstr>Skin  </vt:lpstr>
      <vt:lpstr>Desires and aversion</vt:lpstr>
      <vt:lpstr>Important craving of calc</vt:lpstr>
      <vt:lpstr>Slide 53</vt:lpstr>
      <vt:lpstr>pain</vt:lpstr>
      <vt:lpstr> Dreams</vt:lpstr>
      <vt:lpstr>hunger</vt:lpstr>
      <vt:lpstr>Aversion</vt:lpstr>
      <vt:lpstr>Slide 58</vt:lpstr>
      <vt:lpstr>Convulsion</vt:lpstr>
      <vt:lpstr>Slide 60</vt:lpstr>
      <vt:lpstr>Emaciation: Calc carb, Calc ars, Calc flour,  </vt:lpstr>
      <vt:lpstr>Slide 62</vt:lpstr>
      <vt:lpstr>sleep.</vt:lpstr>
      <vt:lpstr>stool  </vt:lpstr>
      <vt:lpstr>Urine  </vt:lpstr>
      <vt:lpstr>Male  </vt:lpstr>
      <vt:lpstr>Menses</vt:lpstr>
      <vt:lpstr>Female  </vt:lpstr>
      <vt:lpstr>Slide 69</vt:lpstr>
      <vt:lpstr>Slide 70</vt:lpstr>
      <vt:lpstr>Modalities  </vt:lpstr>
      <vt:lpstr>aggravation</vt:lpstr>
      <vt:lpstr>Slide 73</vt:lpstr>
      <vt:lpstr>Slide 74</vt:lpstr>
      <vt:lpstr>Slide 75</vt:lpstr>
      <vt:lpstr>Slide 76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Intel</dc:creator>
  <cp:lastModifiedBy>New</cp:lastModifiedBy>
  <cp:revision>28</cp:revision>
  <dcterms:created xsi:type="dcterms:W3CDTF">2015-02-22T06:41:00Z</dcterms:created>
  <dcterms:modified xsi:type="dcterms:W3CDTF">2019-07-18T06:30:16Z</dcterms:modified>
</cp:coreProperties>
</file>